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8" r:id="rId1"/>
  </p:sldMasterIdLst>
  <p:notesMasterIdLst>
    <p:notesMasterId r:id="rId42"/>
  </p:notesMasterIdLst>
  <p:sldIdLst>
    <p:sldId id="256" r:id="rId2"/>
    <p:sldId id="262" r:id="rId3"/>
    <p:sldId id="257" r:id="rId4"/>
    <p:sldId id="259" r:id="rId5"/>
    <p:sldId id="312" r:id="rId6"/>
    <p:sldId id="396" r:id="rId7"/>
    <p:sldId id="342" r:id="rId8"/>
    <p:sldId id="316" r:id="rId9"/>
    <p:sldId id="323" r:id="rId10"/>
    <p:sldId id="332" r:id="rId11"/>
    <p:sldId id="333" r:id="rId12"/>
    <p:sldId id="322" r:id="rId13"/>
    <p:sldId id="345" r:id="rId14"/>
    <p:sldId id="346" r:id="rId15"/>
    <p:sldId id="336" r:id="rId16"/>
    <p:sldId id="263" r:id="rId17"/>
    <p:sldId id="539" r:id="rId18"/>
    <p:sldId id="573" r:id="rId19"/>
    <p:sldId id="337" r:id="rId20"/>
    <p:sldId id="575" r:id="rId21"/>
    <p:sldId id="326" r:id="rId22"/>
    <p:sldId id="577" r:id="rId23"/>
    <p:sldId id="578" r:id="rId24"/>
    <p:sldId id="574" r:id="rId25"/>
    <p:sldId id="580" r:id="rId26"/>
    <p:sldId id="387" r:id="rId27"/>
    <p:sldId id="436" r:id="rId28"/>
    <p:sldId id="433" r:id="rId29"/>
    <p:sldId id="435" r:id="rId30"/>
    <p:sldId id="391" r:id="rId31"/>
    <p:sldId id="481" r:id="rId32"/>
    <p:sldId id="297" r:id="rId33"/>
    <p:sldId id="581" r:id="rId34"/>
    <p:sldId id="324" r:id="rId35"/>
    <p:sldId id="582" r:id="rId36"/>
    <p:sldId id="583" r:id="rId37"/>
    <p:sldId id="584" r:id="rId38"/>
    <p:sldId id="585" r:id="rId39"/>
    <p:sldId id="586" r:id="rId40"/>
    <p:sldId id="579" r:id="rId4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6ED65A-46D8-4C25-B638-4D059454117E}" v="285" dt="2023-08-18T14:21:23.788"/>
  </p1510:revLst>
</p1510:revInfo>
</file>

<file path=ppt/tableStyles.xml><?xml version="1.0" encoding="utf-8"?>
<a:tblStyleLst xmlns:a="http://schemas.openxmlformats.org/drawingml/2006/main" def="{17810479-7B7B-4045-9D1E-7D3FC325131E}">
  <a:tblStyle styleId="{17810479-7B7B-4045-9D1E-7D3FC325131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69" autoAdjust="0"/>
    <p:restoredTop sz="94660"/>
  </p:normalViewPr>
  <p:slideViewPr>
    <p:cSldViewPr snapToGrid="0">
      <p:cViewPr varScale="1">
        <p:scale>
          <a:sx n="90" d="100"/>
          <a:sy n="90" d="100"/>
        </p:scale>
        <p:origin x="93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0704E1-6DD9-A244-A20C-125CDCEAF81E}" type="doc">
      <dgm:prSet loTypeId="urn:microsoft.com/office/officeart/2005/8/layout/process4" loCatId="" qsTypeId="urn:microsoft.com/office/officeart/2005/8/quickstyle/simple2" qsCatId="simple" csTypeId="urn:microsoft.com/office/officeart/2005/8/colors/accent1_2" csCatId="accent1" phldr="1"/>
      <dgm:spPr/>
      <dgm:t>
        <a:bodyPr/>
        <a:lstStyle/>
        <a:p>
          <a:endParaRPr lang="en-US"/>
        </a:p>
      </dgm:t>
    </dgm:pt>
    <dgm:pt modelId="{2E6240F2-E891-3C40-B7F7-F44FBCEED5D4}">
      <dgm:prSet phldrT="[Text]" custT="1"/>
      <dgm:spPr/>
      <dgm:t>
        <a:bodyPr/>
        <a:lstStyle/>
        <a:p>
          <a:r>
            <a:rPr lang="en-US" sz="1800" dirty="0"/>
            <a:t>Conduct Slips #3</a:t>
          </a:r>
        </a:p>
      </dgm:t>
    </dgm:pt>
    <dgm:pt modelId="{47F6CE24-E3E3-6547-988A-710214A4FF0E}" type="parTrans" cxnId="{D857CC7C-6353-A447-8F05-CDF47D828984}">
      <dgm:prSet/>
      <dgm:spPr/>
      <dgm:t>
        <a:bodyPr/>
        <a:lstStyle/>
        <a:p>
          <a:endParaRPr lang="en-US"/>
        </a:p>
      </dgm:t>
    </dgm:pt>
    <dgm:pt modelId="{83489ADB-42DF-1D43-8E4D-38E31E84A884}" type="sibTrans" cxnId="{D857CC7C-6353-A447-8F05-CDF47D828984}">
      <dgm:prSet/>
      <dgm:spPr/>
      <dgm:t>
        <a:bodyPr/>
        <a:lstStyle/>
        <a:p>
          <a:endParaRPr lang="en-US"/>
        </a:p>
      </dgm:t>
    </dgm:pt>
    <dgm:pt modelId="{0B31EEF0-620A-1245-99DB-82AA9C8EA8DB}">
      <dgm:prSet phldrT="[Text]" custT="1"/>
      <dgm:spPr/>
      <dgm:t>
        <a:bodyPr/>
        <a:lstStyle/>
        <a:p>
          <a:r>
            <a:rPr lang="en-US" sz="1600" b="1" dirty="0"/>
            <a:t>Documented meeting with Behavior Specialist, Counselor, Parent, Teacher, and Student</a:t>
          </a:r>
        </a:p>
      </dgm:t>
    </dgm:pt>
    <dgm:pt modelId="{37806EE9-0819-024A-A83A-7E5674CD2A9A}" type="parTrans" cxnId="{7190E24B-1493-4C4D-80A4-C6726859F7C4}">
      <dgm:prSet/>
      <dgm:spPr/>
      <dgm:t>
        <a:bodyPr/>
        <a:lstStyle/>
        <a:p>
          <a:endParaRPr lang="en-US"/>
        </a:p>
      </dgm:t>
    </dgm:pt>
    <dgm:pt modelId="{6143DE81-662D-7046-904F-886B4C6A8F73}" type="sibTrans" cxnId="{7190E24B-1493-4C4D-80A4-C6726859F7C4}">
      <dgm:prSet/>
      <dgm:spPr/>
      <dgm:t>
        <a:bodyPr/>
        <a:lstStyle/>
        <a:p>
          <a:endParaRPr lang="en-US"/>
        </a:p>
      </dgm:t>
    </dgm:pt>
    <dgm:pt modelId="{A51FEC62-5D29-5946-8257-EC27BB2C2315}">
      <dgm:prSet phldrT="[Text]" custT="1"/>
      <dgm:spPr/>
      <dgm:t>
        <a:bodyPr/>
        <a:lstStyle/>
        <a:p>
          <a:r>
            <a:rPr lang="en-US" sz="1800" dirty="0"/>
            <a:t>Conduct Slips #4</a:t>
          </a:r>
        </a:p>
      </dgm:t>
    </dgm:pt>
    <dgm:pt modelId="{92E30FB5-EB7C-4E40-8BBB-544B5B8656E2}" type="sibTrans" cxnId="{842A4C44-6D8D-6A4F-B6C7-DE1FEDCE5887}">
      <dgm:prSet/>
      <dgm:spPr/>
      <dgm:t>
        <a:bodyPr/>
        <a:lstStyle/>
        <a:p>
          <a:endParaRPr lang="en-US"/>
        </a:p>
      </dgm:t>
    </dgm:pt>
    <dgm:pt modelId="{E1E172F6-8603-8547-8DF2-9E19FFF79F1C}" type="parTrans" cxnId="{842A4C44-6D8D-6A4F-B6C7-DE1FEDCE5887}">
      <dgm:prSet/>
      <dgm:spPr/>
      <dgm:t>
        <a:bodyPr/>
        <a:lstStyle/>
        <a:p>
          <a:endParaRPr lang="en-US"/>
        </a:p>
      </dgm:t>
    </dgm:pt>
    <dgm:pt modelId="{6D9114FF-4696-2A4C-9267-A77F68B4F73F}">
      <dgm:prSet/>
      <dgm:spPr/>
      <dgm:t>
        <a:bodyPr/>
        <a:lstStyle/>
        <a:p>
          <a:endParaRPr lang="en-US" dirty="0"/>
        </a:p>
      </dgm:t>
    </dgm:pt>
    <dgm:pt modelId="{1441C8D3-A9F3-F247-9013-D612086BAFA2}" type="parTrans" cxnId="{EF6F1FDF-0299-DE43-8092-1F1DF9077848}">
      <dgm:prSet/>
      <dgm:spPr/>
      <dgm:t>
        <a:bodyPr/>
        <a:lstStyle/>
        <a:p>
          <a:endParaRPr lang="en-US"/>
        </a:p>
      </dgm:t>
    </dgm:pt>
    <dgm:pt modelId="{723FD5B7-7EE9-C24B-A009-BB1503748CF8}" type="sibTrans" cxnId="{EF6F1FDF-0299-DE43-8092-1F1DF9077848}">
      <dgm:prSet/>
      <dgm:spPr/>
      <dgm:t>
        <a:bodyPr/>
        <a:lstStyle/>
        <a:p>
          <a:endParaRPr lang="en-US"/>
        </a:p>
      </dgm:t>
    </dgm:pt>
    <dgm:pt modelId="{8D0C51E5-8FA9-4845-9FB5-D49FA9CD4E63}">
      <dgm:prSet custT="1"/>
      <dgm:spPr/>
      <dgm:t>
        <a:bodyPr/>
        <a:lstStyle/>
        <a:p>
          <a:r>
            <a:rPr lang="en-US" sz="1600" b="1" dirty="0"/>
            <a:t>Referral to Guidance/Phone call home by Ms. Johnson</a:t>
          </a:r>
        </a:p>
      </dgm:t>
    </dgm:pt>
    <dgm:pt modelId="{97C02F66-ACCB-4072-B233-FE6B78CBEEBD}" type="parTrans" cxnId="{5684B69F-E8C3-4FEC-BF70-91F48E37A19A}">
      <dgm:prSet/>
      <dgm:spPr/>
      <dgm:t>
        <a:bodyPr/>
        <a:lstStyle/>
        <a:p>
          <a:endParaRPr lang="en-US"/>
        </a:p>
      </dgm:t>
    </dgm:pt>
    <dgm:pt modelId="{25AEF5E5-82D8-42AF-BF3A-D82DAC0ABAC0}" type="sibTrans" cxnId="{5684B69F-E8C3-4FEC-BF70-91F48E37A19A}">
      <dgm:prSet/>
      <dgm:spPr/>
      <dgm:t>
        <a:bodyPr/>
        <a:lstStyle/>
        <a:p>
          <a:endParaRPr lang="en-US"/>
        </a:p>
      </dgm:t>
    </dgm:pt>
    <dgm:pt modelId="{352EEA8D-1292-2748-84B0-D791F3F29ECF}" type="pres">
      <dgm:prSet presAssocID="{920704E1-6DD9-A244-A20C-125CDCEAF81E}" presName="Name0" presStyleCnt="0">
        <dgm:presLayoutVars>
          <dgm:dir/>
          <dgm:animLvl val="lvl"/>
          <dgm:resizeHandles val="exact"/>
        </dgm:presLayoutVars>
      </dgm:prSet>
      <dgm:spPr/>
    </dgm:pt>
    <dgm:pt modelId="{ECD7B39C-30D0-3341-91AB-E1AC7AB5FD4E}" type="pres">
      <dgm:prSet presAssocID="{A51FEC62-5D29-5946-8257-EC27BB2C2315}" presName="boxAndChildren" presStyleCnt="0"/>
      <dgm:spPr/>
    </dgm:pt>
    <dgm:pt modelId="{0EC36C1D-8CC1-C34E-BF58-131C418AFB71}" type="pres">
      <dgm:prSet presAssocID="{A51FEC62-5D29-5946-8257-EC27BB2C2315}" presName="parentTextBox" presStyleLbl="node1" presStyleIdx="0" presStyleCnt="2"/>
      <dgm:spPr/>
    </dgm:pt>
    <dgm:pt modelId="{A35C96B8-5243-4D4F-9107-20F481E66D78}" type="pres">
      <dgm:prSet presAssocID="{A51FEC62-5D29-5946-8257-EC27BB2C2315}" presName="entireBox" presStyleLbl="node1" presStyleIdx="0" presStyleCnt="2" custScaleY="113163" custLinFactNeighborX="-1631" custLinFactNeighborY="1121"/>
      <dgm:spPr/>
    </dgm:pt>
    <dgm:pt modelId="{033BC900-1C12-4A4D-9947-5B328A5597B7}" type="pres">
      <dgm:prSet presAssocID="{A51FEC62-5D29-5946-8257-EC27BB2C2315}" presName="descendantBox" presStyleCnt="0"/>
      <dgm:spPr/>
    </dgm:pt>
    <dgm:pt modelId="{2DACE3D8-0A96-3046-B315-B216746E5F61}" type="pres">
      <dgm:prSet presAssocID="{0B31EEF0-620A-1245-99DB-82AA9C8EA8DB}" presName="childTextBox" presStyleLbl="fgAccFollowNode1" presStyleIdx="0" presStyleCnt="3" custScaleX="2000000">
        <dgm:presLayoutVars>
          <dgm:bulletEnabled val="1"/>
        </dgm:presLayoutVars>
      </dgm:prSet>
      <dgm:spPr/>
    </dgm:pt>
    <dgm:pt modelId="{5ABBC993-64F5-F442-8C9D-A1F268F475EC}" type="pres">
      <dgm:prSet presAssocID="{6D9114FF-4696-2A4C-9267-A77F68B4F73F}" presName="childTextBox" presStyleLbl="fgAccFollowNode1" presStyleIdx="1" presStyleCnt="3">
        <dgm:presLayoutVars>
          <dgm:bulletEnabled val="1"/>
        </dgm:presLayoutVars>
      </dgm:prSet>
      <dgm:spPr/>
    </dgm:pt>
    <dgm:pt modelId="{26A37699-B467-DC41-B83C-E67E0BDB9B71}" type="pres">
      <dgm:prSet presAssocID="{83489ADB-42DF-1D43-8E4D-38E31E84A884}" presName="sp" presStyleCnt="0"/>
      <dgm:spPr/>
    </dgm:pt>
    <dgm:pt modelId="{EE618258-8482-FD45-B635-CA9AF84929B8}" type="pres">
      <dgm:prSet presAssocID="{2E6240F2-E891-3C40-B7F7-F44FBCEED5D4}" presName="arrowAndChildren" presStyleCnt="0"/>
      <dgm:spPr/>
    </dgm:pt>
    <dgm:pt modelId="{1EB361BC-B149-E849-86E9-2053ACF67587}" type="pres">
      <dgm:prSet presAssocID="{2E6240F2-E891-3C40-B7F7-F44FBCEED5D4}" presName="parentTextArrow" presStyleLbl="node1" presStyleIdx="0" presStyleCnt="2"/>
      <dgm:spPr/>
    </dgm:pt>
    <dgm:pt modelId="{CD1C6F2E-8F57-6C48-9460-6D0A0571EA40}" type="pres">
      <dgm:prSet presAssocID="{2E6240F2-E891-3C40-B7F7-F44FBCEED5D4}" presName="arrow" presStyleLbl="node1" presStyleIdx="1" presStyleCnt="2" custLinFactNeighborY="-8221"/>
      <dgm:spPr/>
    </dgm:pt>
    <dgm:pt modelId="{E6F24F61-1836-B84E-B5C5-AA4F034BC9F8}" type="pres">
      <dgm:prSet presAssocID="{2E6240F2-E891-3C40-B7F7-F44FBCEED5D4}" presName="descendantArrow" presStyleCnt="0"/>
      <dgm:spPr/>
    </dgm:pt>
    <dgm:pt modelId="{DC80BBE5-2E3D-4F2A-8165-4AAFD52A03B9}" type="pres">
      <dgm:prSet presAssocID="{8D0C51E5-8FA9-4845-9FB5-D49FA9CD4E63}" presName="childTextArrow" presStyleLbl="fgAccFollowNode1" presStyleIdx="2" presStyleCnt="3" custScaleX="197546" custScaleY="93813" custLinFactNeighborX="-37822" custLinFactNeighborY="-20732">
        <dgm:presLayoutVars>
          <dgm:bulletEnabled val="1"/>
        </dgm:presLayoutVars>
      </dgm:prSet>
      <dgm:spPr/>
    </dgm:pt>
  </dgm:ptLst>
  <dgm:cxnLst>
    <dgm:cxn modelId="{842A4C44-6D8D-6A4F-B6C7-DE1FEDCE5887}" srcId="{920704E1-6DD9-A244-A20C-125CDCEAF81E}" destId="{A51FEC62-5D29-5946-8257-EC27BB2C2315}" srcOrd="1" destOrd="0" parTransId="{E1E172F6-8603-8547-8DF2-9E19FFF79F1C}" sibTransId="{92E30FB5-EB7C-4E40-8BBB-544B5B8656E2}"/>
    <dgm:cxn modelId="{89449744-1BEB-B345-8014-1C7FE69C341A}" type="presOf" srcId="{6D9114FF-4696-2A4C-9267-A77F68B4F73F}" destId="{5ABBC993-64F5-F442-8C9D-A1F268F475EC}" srcOrd="0" destOrd="0" presId="urn:microsoft.com/office/officeart/2005/8/layout/process4"/>
    <dgm:cxn modelId="{7190E24B-1493-4C4D-80A4-C6726859F7C4}" srcId="{A51FEC62-5D29-5946-8257-EC27BB2C2315}" destId="{0B31EEF0-620A-1245-99DB-82AA9C8EA8DB}" srcOrd="0" destOrd="0" parTransId="{37806EE9-0819-024A-A83A-7E5674CD2A9A}" sibTransId="{6143DE81-662D-7046-904F-886B4C6A8F73}"/>
    <dgm:cxn modelId="{DE73504F-53D5-496F-9F52-2D577DD5C494}" type="presOf" srcId="{8D0C51E5-8FA9-4845-9FB5-D49FA9CD4E63}" destId="{DC80BBE5-2E3D-4F2A-8165-4AAFD52A03B9}" srcOrd="0" destOrd="0" presId="urn:microsoft.com/office/officeart/2005/8/layout/process4"/>
    <dgm:cxn modelId="{D35A3553-A8B5-E047-8AF2-BC71EF632418}" type="presOf" srcId="{A51FEC62-5D29-5946-8257-EC27BB2C2315}" destId="{0EC36C1D-8CC1-C34E-BF58-131C418AFB71}" srcOrd="0" destOrd="0" presId="urn:microsoft.com/office/officeart/2005/8/layout/process4"/>
    <dgm:cxn modelId="{D857CC7C-6353-A447-8F05-CDF47D828984}" srcId="{920704E1-6DD9-A244-A20C-125CDCEAF81E}" destId="{2E6240F2-E891-3C40-B7F7-F44FBCEED5D4}" srcOrd="0" destOrd="0" parTransId="{47F6CE24-E3E3-6547-988A-710214A4FF0E}" sibTransId="{83489ADB-42DF-1D43-8E4D-38E31E84A884}"/>
    <dgm:cxn modelId="{5684B69F-E8C3-4FEC-BF70-91F48E37A19A}" srcId="{2E6240F2-E891-3C40-B7F7-F44FBCEED5D4}" destId="{8D0C51E5-8FA9-4845-9FB5-D49FA9CD4E63}" srcOrd="0" destOrd="0" parTransId="{97C02F66-ACCB-4072-B233-FE6B78CBEEBD}" sibTransId="{25AEF5E5-82D8-42AF-BF3A-D82DAC0ABAC0}"/>
    <dgm:cxn modelId="{AE6952AE-61F9-DA43-B8A3-FC19F12CF3DC}" type="presOf" srcId="{920704E1-6DD9-A244-A20C-125CDCEAF81E}" destId="{352EEA8D-1292-2748-84B0-D791F3F29ECF}" srcOrd="0" destOrd="0" presId="urn:microsoft.com/office/officeart/2005/8/layout/process4"/>
    <dgm:cxn modelId="{F19952DB-60EF-C645-B626-99C2050DF56E}" type="presOf" srcId="{A51FEC62-5D29-5946-8257-EC27BB2C2315}" destId="{A35C96B8-5243-4D4F-9107-20F481E66D78}" srcOrd="1" destOrd="0" presId="urn:microsoft.com/office/officeart/2005/8/layout/process4"/>
    <dgm:cxn modelId="{EF6F1FDF-0299-DE43-8092-1F1DF9077848}" srcId="{A51FEC62-5D29-5946-8257-EC27BB2C2315}" destId="{6D9114FF-4696-2A4C-9267-A77F68B4F73F}" srcOrd="1" destOrd="0" parTransId="{1441C8D3-A9F3-F247-9013-D612086BAFA2}" sibTransId="{723FD5B7-7EE9-C24B-A009-BB1503748CF8}"/>
    <dgm:cxn modelId="{F9DD9BDF-8D26-4245-AA86-FF0434EA7811}" type="presOf" srcId="{0B31EEF0-620A-1245-99DB-82AA9C8EA8DB}" destId="{2DACE3D8-0A96-3046-B315-B216746E5F61}" srcOrd="0" destOrd="0" presId="urn:microsoft.com/office/officeart/2005/8/layout/process4"/>
    <dgm:cxn modelId="{2996A5F1-E58F-584F-B8FB-BB638DE1E6E4}" type="presOf" srcId="{2E6240F2-E891-3C40-B7F7-F44FBCEED5D4}" destId="{CD1C6F2E-8F57-6C48-9460-6D0A0571EA40}" srcOrd="1" destOrd="0" presId="urn:microsoft.com/office/officeart/2005/8/layout/process4"/>
    <dgm:cxn modelId="{9C6EC9F1-A135-8F45-8CD3-A5E217489036}" type="presOf" srcId="{2E6240F2-E891-3C40-B7F7-F44FBCEED5D4}" destId="{1EB361BC-B149-E849-86E9-2053ACF67587}" srcOrd="0" destOrd="0" presId="urn:microsoft.com/office/officeart/2005/8/layout/process4"/>
    <dgm:cxn modelId="{4A81BE8F-8FC8-0F40-8833-6C70059EB7E3}" type="presParOf" srcId="{352EEA8D-1292-2748-84B0-D791F3F29ECF}" destId="{ECD7B39C-30D0-3341-91AB-E1AC7AB5FD4E}" srcOrd="0" destOrd="0" presId="urn:microsoft.com/office/officeart/2005/8/layout/process4"/>
    <dgm:cxn modelId="{15B39EB9-B466-1C4E-8E0F-3E4C6F19DDF2}" type="presParOf" srcId="{ECD7B39C-30D0-3341-91AB-E1AC7AB5FD4E}" destId="{0EC36C1D-8CC1-C34E-BF58-131C418AFB71}" srcOrd="0" destOrd="0" presId="urn:microsoft.com/office/officeart/2005/8/layout/process4"/>
    <dgm:cxn modelId="{6E6B6BB3-73F8-ED42-BC9D-3BEAEB34523A}" type="presParOf" srcId="{ECD7B39C-30D0-3341-91AB-E1AC7AB5FD4E}" destId="{A35C96B8-5243-4D4F-9107-20F481E66D78}" srcOrd="1" destOrd="0" presId="urn:microsoft.com/office/officeart/2005/8/layout/process4"/>
    <dgm:cxn modelId="{A3E8421D-FE28-2B4D-A4ED-CE5454EA5515}" type="presParOf" srcId="{ECD7B39C-30D0-3341-91AB-E1AC7AB5FD4E}" destId="{033BC900-1C12-4A4D-9947-5B328A5597B7}" srcOrd="2" destOrd="0" presId="urn:microsoft.com/office/officeart/2005/8/layout/process4"/>
    <dgm:cxn modelId="{985B35DF-275F-2143-A504-F4DA132B1242}" type="presParOf" srcId="{033BC900-1C12-4A4D-9947-5B328A5597B7}" destId="{2DACE3D8-0A96-3046-B315-B216746E5F61}" srcOrd="0" destOrd="0" presId="urn:microsoft.com/office/officeart/2005/8/layout/process4"/>
    <dgm:cxn modelId="{65DA2A10-DBE8-5D43-BB5D-372F89C0DCB9}" type="presParOf" srcId="{033BC900-1C12-4A4D-9947-5B328A5597B7}" destId="{5ABBC993-64F5-F442-8C9D-A1F268F475EC}" srcOrd="1" destOrd="0" presId="urn:microsoft.com/office/officeart/2005/8/layout/process4"/>
    <dgm:cxn modelId="{46EFEAEB-EAFA-7343-9853-4B3A1776C3FF}" type="presParOf" srcId="{352EEA8D-1292-2748-84B0-D791F3F29ECF}" destId="{26A37699-B467-DC41-B83C-E67E0BDB9B71}" srcOrd="1" destOrd="0" presId="urn:microsoft.com/office/officeart/2005/8/layout/process4"/>
    <dgm:cxn modelId="{6E39F367-1172-914F-ABAF-D5300AF627F1}" type="presParOf" srcId="{352EEA8D-1292-2748-84B0-D791F3F29ECF}" destId="{EE618258-8482-FD45-B635-CA9AF84929B8}" srcOrd="2" destOrd="0" presId="urn:microsoft.com/office/officeart/2005/8/layout/process4"/>
    <dgm:cxn modelId="{8B69AEBC-206D-064B-B72F-BF1D83A37EA6}" type="presParOf" srcId="{EE618258-8482-FD45-B635-CA9AF84929B8}" destId="{1EB361BC-B149-E849-86E9-2053ACF67587}" srcOrd="0" destOrd="0" presId="urn:microsoft.com/office/officeart/2005/8/layout/process4"/>
    <dgm:cxn modelId="{EF0D0028-8C96-2B49-ADCB-2247D5E80C52}" type="presParOf" srcId="{EE618258-8482-FD45-B635-CA9AF84929B8}" destId="{CD1C6F2E-8F57-6C48-9460-6D0A0571EA40}" srcOrd="1" destOrd="0" presId="urn:microsoft.com/office/officeart/2005/8/layout/process4"/>
    <dgm:cxn modelId="{4792BD68-9218-EE43-BB6E-99419FA39C72}" type="presParOf" srcId="{EE618258-8482-FD45-B635-CA9AF84929B8}" destId="{E6F24F61-1836-B84E-B5C5-AA4F034BC9F8}" srcOrd="2" destOrd="0" presId="urn:microsoft.com/office/officeart/2005/8/layout/process4"/>
    <dgm:cxn modelId="{72DCE216-6EC6-4EA2-9480-06BFDEABA8FE}" type="presParOf" srcId="{E6F24F61-1836-B84E-B5C5-AA4F034BC9F8}" destId="{DC80BBE5-2E3D-4F2A-8165-4AAFD52A03B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1F9E6C-1E2F-284B-A9E4-CC48E6BA6EB4}" type="doc">
      <dgm:prSet loTypeId="urn:microsoft.com/office/officeart/2005/8/layout/process4" loCatId="" qsTypeId="urn:microsoft.com/office/officeart/2005/8/quickstyle/simple2" qsCatId="simple" csTypeId="urn:microsoft.com/office/officeart/2005/8/colors/accent1_2" csCatId="accent1" phldr="1"/>
      <dgm:spPr/>
      <dgm:t>
        <a:bodyPr/>
        <a:lstStyle/>
        <a:p>
          <a:endParaRPr lang="en-US"/>
        </a:p>
      </dgm:t>
    </dgm:pt>
    <dgm:pt modelId="{F9C18918-67E8-9F45-A994-7868CBBA6164}">
      <dgm:prSet phldrT="[Text]" custT="1"/>
      <dgm:spPr/>
      <dgm:t>
        <a:bodyPr/>
        <a:lstStyle/>
        <a:p>
          <a:r>
            <a:rPr lang="en-US" sz="1600" dirty="0">
              <a:solidFill>
                <a:schemeClr val="tx1"/>
              </a:solidFill>
            </a:rPr>
            <a:t>Conduct Mark/Slips #5</a:t>
          </a:r>
        </a:p>
      </dgm:t>
    </dgm:pt>
    <dgm:pt modelId="{8B79DEF2-D33D-6F4F-B66C-368FE95EE3E4}" type="parTrans" cxnId="{9C89E223-EDFA-CF42-91F3-DAE9C73F4A3C}">
      <dgm:prSet/>
      <dgm:spPr/>
      <dgm:t>
        <a:bodyPr/>
        <a:lstStyle/>
        <a:p>
          <a:endParaRPr lang="en-US"/>
        </a:p>
      </dgm:t>
    </dgm:pt>
    <dgm:pt modelId="{01078527-AAB2-AD47-8DFC-0689532D0266}" type="sibTrans" cxnId="{9C89E223-EDFA-CF42-91F3-DAE9C73F4A3C}">
      <dgm:prSet/>
      <dgm:spPr/>
      <dgm:t>
        <a:bodyPr/>
        <a:lstStyle/>
        <a:p>
          <a:endParaRPr lang="en-US"/>
        </a:p>
      </dgm:t>
    </dgm:pt>
    <dgm:pt modelId="{E36439A4-E319-944A-A892-6804451FCA9A}">
      <dgm:prSet phldrT="[Text]" custT="1"/>
      <dgm:spPr/>
      <dgm:t>
        <a:bodyPr/>
        <a:lstStyle/>
        <a:p>
          <a:r>
            <a:rPr lang="en-US" sz="1200" b="1" dirty="0">
              <a:solidFill>
                <a:schemeClr val="tx1"/>
              </a:solidFill>
            </a:rPr>
            <a:t>Office Disciplinary Referral-Student attends Supervised Study </a:t>
          </a:r>
        </a:p>
        <a:p>
          <a:r>
            <a:rPr lang="en-US" sz="1200" dirty="0">
              <a:solidFill>
                <a:schemeClr val="tx1"/>
              </a:solidFill>
            </a:rPr>
            <a:t>Review School-Wide and Classroom Behavior Expectations </a:t>
          </a:r>
        </a:p>
        <a:p>
          <a:r>
            <a:rPr lang="en-US" sz="1200" dirty="0">
              <a:solidFill>
                <a:schemeClr val="tx1"/>
              </a:solidFill>
            </a:rPr>
            <a:t>Student Completes I-Ready Math and Reading </a:t>
          </a:r>
        </a:p>
        <a:p>
          <a:r>
            <a:rPr lang="en-US" sz="1200" dirty="0">
              <a:solidFill>
                <a:schemeClr val="tx1"/>
              </a:solidFill>
            </a:rPr>
            <a:t>Student Completes Unfinished Work, Accountability Writing Prompt</a:t>
          </a:r>
        </a:p>
      </dgm:t>
    </dgm:pt>
    <dgm:pt modelId="{E25FC5C6-6923-8A4B-96A6-A5A6085129B4}" type="parTrans" cxnId="{28094287-0F26-0C4B-80D1-7D58A0678A4C}">
      <dgm:prSet/>
      <dgm:spPr/>
      <dgm:t>
        <a:bodyPr/>
        <a:lstStyle/>
        <a:p>
          <a:endParaRPr lang="en-US"/>
        </a:p>
      </dgm:t>
    </dgm:pt>
    <dgm:pt modelId="{6EBB9EFD-4C3D-464B-BACB-83280D21CA82}" type="sibTrans" cxnId="{28094287-0F26-0C4B-80D1-7D58A0678A4C}">
      <dgm:prSet/>
      <dgm:spPr/>
      <dgm:t>
        <a:bodyPr/>
        <a:lstStyle/>
        <a:p>
          <a:endParaRPr lang="en-US"/>
        </a:p>
      </dgm:t>
    </dgm:pt>
    <dgm:pt modelId="{C400DF02-C63D-024C-9FC1-E5368D3A4BD1}">
      <dgm:prSet phldrT="[Text]"/>
      <dgm:spPr/>
      <dgm:t>
        <a:bodyPr/>
        <a:lstStyle/>
        <a:p>
          <a:r>
            <a:rPr lang="en-US" dirty="0">
              <a:solidFill>
                <a:schemeClr val="tx1"/>
              </a:solidFill>
            </a:rPr>
            <a:t>Mandatory Conference held Parent, Student, and Admin </a:t>
          </a:r>
        </a:p>
        <a:p>
          <a:r>
            <a:rPr lang="en-US" dirty="0">
              <a:solidFill>
                <a:schemeClr val="tx1"/>
              </a:solidFill>
            </a:rPr>
            <a:t>Appropriate Consequence Given to Student </a:t>
          </a:r>
        </a:p>
      </dgm:t>
    </dgm:pt>
    <dgm:pt modelId="{15D4A56E-9711-5141-9A85-65844795CB76}" type="parTrans" cxnId="{A1976A73-26F3-D44E-9B84-4FE53EF77FCB}">
      <dgm:prSet/>
      <dgm:spPr/>
      <dgm:t>
        <a:bodyPr/>
        <a:lstStyle/>
        <a:p>
          <a:endParaRPr lang="en-US"/>
        </a:p>
      </dgm:t>
    </dgm:pt>
    <dgm:pt modelId="{D99E9CD9-46EE-D044-8DC5-07536199EA18}" type="sibTrans" cxnId="{A1976A73-26F3-D44E-9B84-4FE53EF77FCB}">
      <dgm:prSet/>
      <dgm:spPr/>
      <dgm:t>
        <a:bodyPr/>
        <a:lstStyle/>
        <a:p>
          <a:endParaRPr lang="en-US"/>
        </a:p>
      </dgm:t>
    </dgm:pt>
    <dgm:pt modelId="{FEDB1645-D275-514D-8A0C-66753E5176C0}">
      <dgm:prSet/>
      <dgm:spPr/>
      <dgm:t>
        <a:bodyPr/>
        <a:lstStyle/>
        <a:p>
          <a:r>
            <a:rPr lang="en-US" dirty="0">
              <a:solidFill>
                <a:schemeClr val="tx1"/>
              </a:solidFill>
            </a:rPr>
            <a:t>Conduct Mark/Slips  #6</a:t>
          </a:r>
        </a:p>
      </dgm:t>
    </dgm:pt>
    <dgm:pt modelId="{D8FD7263-A4C7-8949-8867-3A5DD161D4C9}" type="parTrans" cxnId="{3B7E573F-5F51-AA40-9610-65C3D45A0DCF}">
      <dgm:prSet/>
      <dgm:spPr/>
      <dgm:t>
        <a:bodyPr/>
        <a:lstStyle/>
        <a:p>
          <a:endParaRPr lang="en-US"/>
        </a:p>
      </dgm:t>
    </dgm:pt>
    <dgm:pt modelId="{13B5DFDB-FCA5-3C47-A2C1-5CA5FA6D46F6}" type="sibTrans" cxnId="{3B7E573F-5F51-AA40-9610-65C3D45A0DCF}">
      <dgm:prSet/>
      <dgm:spPr/>
      <dgm:t>
        <a:bodyPr/>
        <a:lstStyle/>
        <a:p>
          <a:endParaRPr lang="en-US"/>
        </a:p>
      </dgm:t>
    </dgm:pt>
    <dgm:pt modelId="{767D8C2C-78C0-6243-8A53-DAC79C105914}" type="pres">
      <dgm:prSet presAssocID="{1F1F9E6C-1E2F-284B-A9E4-CC48E6BA6EB4}" presName="Name0" presStyleCnt="0">
        <dgm:presLayoutVars>
          <dgm:dir/>
          <dgm:animLvl val="lvl"/>
          <dgm:resizeHandles val="exact"/>
        </dgm:presLayoutVars>
      </dgm:prSet>
      <dgm:spPr/>
    </dgm:pt>
    <dgm:pt modelId="{3912E833-A112-4D2F-AC6B-D0AC7510099C}" type="pres">
      <dgm:prSet presAssocID="{C400DF02-C63D-024C-9FC1-E5368D3A4BD1}" presName="boxAndChildren" presStyleCnt="0"/>
      <dgm:spPr/>
    </dgm:pt>
    <dgm:pt modelId="{63978DA3-7375-4BEC-AD56-68B76BA9A4EF}" type="pres">
      <dgm:prSet presAssocID="{C400DF02-C63D-024C-9FC1-E5368D3A4BD1}" presName="parentTextBox" presStyleLbl="node1" presStyleIdx="0" presStyleCnt="4" custLinFactNeighborY="-25766"/>
      <dgm:spPr/>
    </dgm:pt>
    <dgm:pt modelId="{FB2E6B51-F4ED-5643-8877-176866359DF3}" type="pres">
      <dgm:prSet presAssocID="{13B5DFDB-FCA5-3C47-A2C1-5CA5FA6D46F6}" presName="sp" presStyleCnt="0"/>
      <dgm:spPr/>
    </dgm:pt>
    <dgm:pt modelId="{BF80C449-66DC-9240-A29C-0A143C347744}" type="pres">
      <dgm:prSet presAssocID="{FEDB1645-D275-514D-8A0C-66753E5176C0}" presName="arrowAndChildren" presStyleCnt="0"/>
      <dgm:spPr/>
    </dgm:pt>
    <dgm:pt modelId="{3D9B47D5-60ED-E34B-8F98-4E773DA7A1A9}" type="pres">
      <dgm:prSet presAssocID="{FEDB1645-D275-514D-8A0C-66753E5176C0}" presName="parentTextArrow" presStyleLbl="node1" presStyleIdx="1" presStyleCnt="4" custLinFactNeighborX="2673" custLinFactNeighborY="-6223"/>
      <dgm:spPr/>
    </dgm:pt>
    <dgm:pt modelId="{8981AB6F-13E9-2E43-B59E-F8C2B8CBAF29}" type="pres">
      <dgm:prSet presAssocID="{6EBB9EFD-4C3D-464B-BACB-83280D21CA82}" presName="sp" presStyleCnt="0"/>
      <dgm:spPr/>
    </dgm:pt>
    <dgm:pt modelId="{19F2D29A-59A6-0A4A-A7DA-9F39E98716BE}" type="pres">
      <dgm:prSet presAssocID="{E36439A4-E319-944A-A892-6804451FCA9A}" presName="arrowAndChildren" presStyleCnt="0"/>
      <dgm:spPr/>
    </dgm:pt>
    <dgm:pt modelId="{0E83013D-E4FB-B94E-AC24-41FF60A1FDEB}" type="pres">
      <dgm:prSet presAssocID="{E36439A4-E319-944A-A892-6804451FCA9A}" presName="parentTextArrow" presStyleLbl="node1" presStyleIdx="2" presStyleCnt="4" custScaleY="112148" custLinFactNeighborY="-2819"/>
      <dgm:spPr/>
    </dgm:pt>
    <dgm:pt modelId="{9E55FC5F-0F08-B34C-8C43-01E3CF4309F7}" type="pres">
      <dgm:prSet presAssocID="{01078527-AAB2-AD47-8DFC-0689532D0266}" presName="sp" presStyleCnt="0"/>
      <dgm:spPr/>
    </dgm:pt>
    <dgm:pt modelId="{BDA3F6D2-7406-7C46-A057-F66CDEBEC3E0}" type="pres">
      <dgm:prSet presAssocID="{F9C18918-67E8-9F45-A994-7868CBBA6164}" presName="arrowAndChildren" presStyleCnt="0"/>
      <dgm:spPr/>
    </dgm:pt>
    <dgm:pt modelId="{09A30561-496A-454C-85C1-FBE4FB6B09ED}" type="pres">
      <dgm:prSet presAssocID="{F9C18918-67E8-9F45-A994-7868CBBA6164}" presName="parentTextArrow" presStyleLbl="node1" presStyleIdx="3" presStyleCnt="4" custLinFactNeighborX="-1852" custLinFactNeighborY="-23575"/>
      <dgm:spPr/>
    </dgm:pt>
  </dgm:ptLst>
  <dgm:cxnLst>
    <dgm:cxn modelId="{9C89E223-EDFA-CF42-91F3-DAE9C73F4A3C}" srcId="{1F1F9E6C-1E2F-284B-A9E4-CC48E6BA6EB4}" destId="{F9C18918-67E8-9F45-A994-7868CBBA6164}" srcOrd="0" destOrd="0" parTransId="{8B79DEF2-D33D-6F4F-B66C-368FE95EE3E4}" sibTransId="{01078527-AAB2-AD47-8DFC-0689532D0266}"/>
    <dgm:cxn modelId="{110F492A-09D6-C64C-BD74-00C51AFA8586}" type="presOf" srcId="{F9C18918-67E8-9F45-A994-7868CBBA6164}" destId="{09A30561-496A-454C-85C1-FBE4FB6B09ED}" srcOrd="0" destOrd="0" presId="urn:microsoft.com/office/officeart/2005/8/layout/process4"/>
    <dgm:cxn modelId="{3B7E573F-5F51-AA40-9610-65C3D45A0DCF}" srcId="{1F1F9E6C-1E2F-284B-A9E4-CC48E6BA6EB4}" destId="{FEDB1645-D275-514D-8A0C-66753E5176C0}" srcOrd="2" destOrd="0" parTransId="{D8FD7263-A4C7-8949-8867-3A5DD161D4C9}" sibTransId="{13B5DFDB-FCA5-3C47-A2C1-5CA5FA6D46F6}"/>
    <dgm:cxn modelId="{A1976A73-26F3-D44E-9B84-4FE53EF77FCB}" srcId="{1F1F9E6C-1E2F-284B-A9E4-CC48E6BA6EB4}" destId="{C400DF02-C63D-024C-9FC1-E5368D3A4BD1}" srcOrd="3" destOrd="0" parTransId="{15D4A56E-9711-5141-9A85-65844795CB76}" sibTransId="{D99E9CD9-46EE-D044-8DC5-07536199EA18}"/>
    <dgm:cxn modelId="{1C84D284-ED26-D54E-A5C9-F7AC0F40A6CE}" type="presOf" srcId="{E36439A4-E319-944A-A892-6804451FCA9A}" destId="{0E83013D-E4FB-B94E-AC24-41FF60A1FDEB}" srcOrd="0" destOrd="0" presId="urn:microsoft.com/office/officeart/2005/8/layout/process4"/>
    <dgm:cxn modelId="{28094287-0F26-0C4B-80D1-7D58A0678A4C}" srcId="{1F1F9E6C-1E2F-284B-A9E4-CC48E6BA6EB4}" destId="{E36439A4-E319-944A-A892-6804451FCA9A}" srcOrd="1" destOrd="0" parTransId="{E25FC5C6-6923-8A4B-96A6-A5A6085129B4}" sibTransId="{6EBB9EFD-4C3D-464B-BACB-83280D21CA82}"/>
    <dgm:cxn modelId="{E51E5F9C-258E-48A8-8175-3A89AB74FF6D}" type="presOf" srcId="{C400DF02-C63D-024C-9FC1-E5368D3A4BD1}" destId="{63978DA3-7375-4BEC-AD56-68B76BA9A4EF}" srcOrd="0" destOrd="0" presId="urn:microsoft.com/office/officeart/2005/8/layout/process4"/>
    <dgm:cxn modelId="{F6A94EA5-98DE-9F49-A748-355E067C8B9B}" type="presOf" srcId="{FEDB1645-D275-514D-8A0C-66753E5176C0}" destId="{3D9B47D5-60ED-E34B-8F98-4E773DA7A1A9}" srcOrd="0" destOrd="0" presId="urn:microsoft.com/office/officeart/2005/8/layout/process4"/>
    <dgm:cxn modelId="{5840A7B4-4AA1-A743-B64C-1DB24708E783}" type="presOf" srcId="{1F1F9E6C-1E2F-284B-A9E4-CC48E6BA6EB4}" destId="{767D8C2C-78C0-6243-8A53-DAC79C105914}" srcOrd="0" destOrd="0" presId="urn:microsoft.com/office/officeart/2005/8/layout/process4"/>
    <dgm:cxn modelId="{9FA8FD3A-88BA-4970-BCBB-E544AE6EAE47}" type="presParOf" srcId="{767D8C2C-78C0-6243-8A53-DAC79C105914}" destId="{3912E833-A112-4D2F-AC6B-D0AC7510099C}" srcOrd="0" destOrd="0" presId="urn:microsoft.com/office/officeart/2005/8/layout/process4"/>
    <dgm:cxn modelId="{772EF990-1EE2-4E8B-BD99-5A97491DC0E0}" type="presParOf" srcId="{3912E833-A112-4D2F-AC6B-D0AC7510099C}" destId="{63978DA3-7375-4BEC-AD56-68B76BA9A4EF}" srcOrd="0" destOrd="0" presId="urn:microsoft.com/office/officeart/2005/8/layout/process4"/>
    <dgm:cxn modelId="{567AB738-E3E0-2145-8882-314F17B837D3}" type="presParOf" srcId="{767D8C2C-78C0-6243-8A53-DAC79C105914}" destId="{FB2E6B51-F4ED-5643-8877-176866359DF3}" srcOrd="1" destOrd="0" presId="urn:microsoft.com/office/officeart/2005/8/layout/process4"/>
    <dgm:cxn modelId="{FC8F6E13-30AE-A342-9C1E-96BE7CCCC973}" type="presParOf" srcId="{767D8C2C-78C0-6243-8A53-DAC79C105914}" destId="{BF80C449-66DC-9240-A29C-0A143C347744}" srcOrd="2" destOrd="0" presId="urn:microsoft.com/office/officeart/2005/8/layout/process4"/>
    <dgm:cxn modelId="{DEAD24D9-7CD3-3E43-AA74-7B6EF7E39969}" type="presParOf" srcId="{BF80C449-66DC-9240-A29C-0A143C347744}" destId="{3D9B47D5-60ED-E34B-8F98-4E773DA7A1A9}" srcOrd="0" destOrd="0" presId="urn:microsoft.com/office/officeart/2005/8/layout/process4"/>
    <dgm:cxn modelId="{97B33D1D-ED77-4A41-A34B-354C6EE5D0AB}" type="presParOf" srcId="{767D8C2C-78C0-6243-8A53-DAC79C105914}" destId="{8981AB6F-13E9-2E43-B59E-F8C2B8CBAF29}" srcOrd="3" destOrd="0" presId="urn:microsoft.com/office/officeart/2005/8/layout/process4"/>
    <dgm:cxn modelId="{930F66AC-61D1-CD4F-92ED-89ED17B3BF3B}" type="presParOf" srcId="{767D8C2C-78C0-6243-8A53-DAC79C105914}" destId="{19F2D29A-59A6-0A4A-A7DA-9F39E98716BE}" srcOrd="4" destOrd="0" presId="urn:microsoft.com/office/officeart/2005/8/layout/process4"/>
    <dgm:cxn modelId="{C67D523C-7E61-AD4B-A4B9-92B0B62E98D0}" type="presParOf" srcId="{19F2D29A-59A6-0A4A-A7DA-9F39E98716BE}" destId="{0E83013D-E4FB-B94E-AC24-41FF60A1FDEB}" srcOrd="0" destOrd="0" presId="urn:microsoft.com/office/officeart/2005/8/layout/process4"/>
    <dgm:cxn modelId="{72382C15-A0A8-0546-9AD6-F7BC50E17232}" type="presParOf" srcId="{767D8C2C-78C0-6243-8A53-DAC79C105914}" destId="{9E55FC5F-0F08-B34C-8C43-01E3CF4309F7}" srcOrd="5" destOrd="0" presId="urn:microsoft.com/office/officeart/2005/8/layout/process4"/>
    <dgm:cxn modelId="{7C319BF9-D47A-5841-944F-20C9EB19E79A}" type="presParOf" srcId="{767D8C2C-78C0-6243-8A53-DAC79C105914}" destId="{BDA3F6D2-7406-7C46-A057-F66CDEBEC3E0}" srcOrd="6" destOrd="0" presId="urn:microsoft.com/office/officeart/2005/8/layout/process4"/>
    <dgm:cxn modelId="{4FB4AC63-F267-3B47-96B6-7D9E62FADD4F}" type="presParOf" srcId="{BDA3F6D2-7406-7C46-A057-F66CDEBEC3E0}" destId="{09A30561-496A-454C-85C1-FBE4FB6B09E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41636C-75AF-4F92-B595-08547662F401}" type="doc">
      <dgm:prSet loTypeId="urn:microsoft.com/office/officeart/2005/8/layout/venn1" loCatId="relationship" qsTypeId="urn:microsoft.com/office/officeart/2005/8/quickstyle/3d1" qsCatId="3D" csTypeId="urn:microsoft.com/office/officeart/2005/8/colors/colorful2" csCatId="colorful" phldr="1"/>
      <dgm:spPr/>
    </dgm:pt>
    <dgm:pt modelId="{19416A60-3D21-4641-8C65-F21E78D9F3CE}">
      <dgm:prSet phldrT="[Text]"/>
      <dgm:spPr/>
      <dgm:t>
        <a:bodyPr/>
        <a:lstStyle/>
        <a:p>
          <a:r>
            <a:rPr lang="en-US" b="1" u="sng" dirty="0">
              <a:solidFill>
                <a:schemeClr val="accent5">
                  <a:lumMod val="50000"/>
                </a:schemeClr>
              </a:solidFill>
            </a:rPr>
            <a:t>Identification</a:t>
          </a:r>
        </a:p>
      </dgm:t>
    </dgm:pt>
    <dgm:pt modelId="{9452FA22-7BFF-495D-81EB-CD9EA577786E}" type="parTrans" cxnId="{C1B6D5E8-DD4A-4F82-BA10-6D804583D52B}">
      <dgm:prSet/>
      <dgm:spPr/>
      <dgm:t>
        <a:bodyPr/>
        <a:lstStyle/>
        <a:p>
          <a:endParaRPr lang="en-US"/>
        </a:p>
      </dgm:t>
    </dgm:pt>
    <dgm:pt modelId="{FF140A1F-57C8-4056-B992-63C37F214B1A}" type="sibTrans" cxnId="{C1B6D5E8-DD4A-4F82-BA10-6D804583D52B}">
      <dgm:prSet/>
      <dgm:spPr/>
      <dgm:t>
        <a:bodyPr/>
        <a:lstStyle/>
        <a:p>
          <a:endParaRPr lang="en-US"/>
        </a:p>
      </dgm:t>
    </dgm:pt>
    <dgm:pt modelId="{E3DA911D-C0BA-45E8-A669-CDA2D0A1A676}">
      <dgm:prSet phldrT="[Text]" custT="1"/>
      <dgm:spPr/>
      <dgm:t>
        <a:bodyPr/>
        <a:lstStyle/>
        <a:p>
          <a:endParaRPr lang="en-US" sz="2000" b="1" dirty="0"/>
        </a:p>
      </dgm:t>
    </dgm:pt>
    <dgm:pt modelId="{7C0A7769-3581-4577-A420-FC86AEF432DE}" type="parTrans" cxnId="{A0C6FF6E-F2C8-400B-9347-8C5FA3B39A12}">
      <dgm:prSet/>
      <dgm:spPr/>
      <dgm:t>
        <a:bodyPr/>
        <a:lstStyle/>
        <a:p>
          <a:endParaRPr lang="en-US"/>
        </a:p>
      </dgm:t>
    </dgm:pt>
    <dgm:pt modelId="{5FC42B72-D91A-41D2-9370-10861CB6D22F}" type="sibTrans" cxnId="{A0C6FF6E-F2C8-400B-9347-8C5FA3B39A12}">
      <dgm:prSet/>
      <dgm:spPr/>
      <dgm:t>
        <a:bodyPr/>
        <a:lstStyle/>
        <a:p>
          <a:endParaRPr lang="en-US"/>
        </a:p>
      </dgm:t>
    </dgm:pt>
    <dgm:pt modelId="{B57FA57B-1267-44BD-AE32-6B26BD794D8B}">
      <dgm:prSet phldrT="[Text]" custT="1"/>
      <dgm:spPr/>
      <dgm:t>
        <a:bodyPr/>
        <a:lstStyle/>
        <a:p>
          <a:endParaRPr lang="en-US" sz="2000" b="1" dirty="0"/>
        </a:p>
      </dgm:t>
    </dgm:pt>
    <dgm:pt modelId="{2DA208B3-4543-4050-9BAA-1C0835937E85}" type="parTrans" cxnId="{6AE6F1B6-ABB3-42F8-A0D7-3FB30DCA7DCD}">
      <dgm:prSet/>
      <dgm:spPr/>
      <dgm:t>
        <a:bodyPr/>
        <a:lstStyle/>
        <a:p>
          <a:endParaRPr lang="en-US"/>
        </a:p>
      </dgm:t>
    </dgm:pt>
    <dgm:pt modelId="{67579694-442D-4DC1-88F4-B6BCD9C1E75F}" type="sibTrans" cxnId="{6AE6F1B6-ABB3-42F8-A0D7-3FB30DCA7DCD}">
      <dgm:prSet/>
      <dgm:spPr/>
      <dgm:t>
        <a:bodyPr/>
        <a:lstStyle/>
        <a:p>
          <a:endParaRPr lang="en-US"/>
        </a:p>
      </dgm:t>
    </dgm:pt>
    <dgm:pt modelId="{EADAC552-D212-40D2-AE5F-27D18FDC078F}" type="pres">
      <dgm:prSet presAssocID="{B341636C-75AF-4F92-B595-08547662F401}" presName="compositeShape" presStyleCnt="0">
        <dgm:presLayoutVars>
          <dgm:chMax val="7"/>
          <dgm:dir/>
          <dgm:resizeHandles val="exact"/>
        </dgm:presLayoutVars>
      </dgm:prSet>
      <dgm:spPr/>
    </dgm:pt>
    <dgm:pt modelId="{F2B0AC10-F942-4C1C-BF65-D077FB576B5D}" type="pres">
      <dgm:prSet presAssocID="{19416A60-3D21-4641-8C65-F21E78D9F3CE}" presName="circ1" presStyleLbl="vennNode1" presStyleIdx="0" presStyleCnt="3" custLinFactNeighborX="-3103" custLinFactNeighborY="-1578"/>
      <dgm:spPr/>
    </dgm:pt>
    <dgm:pt modelId="{2C464C40-DE8C-4956-914E-8C5DC6029422}" type="pres">
      <dgm:prSet presAssocID="{19416A60-3D21-4641-8C65-F21E78D9F3CE}" presName="circ1Tx" presStyleLbl="revTx" presStyleIdx="0" presStyleCnt="0">
        <dgm:presLayoutVars>
          <dgm:chMax val="0"/>
          <dgm:chPref val="0"/>
          <dgm:bulletEnabled val="1"/>
        </dgm:presLayoutVars>
      </dgm:prSet>
      <dgm:spPr/>
    </dgm:pt>
    <dgm:pt modelId="{E6E382BC-B185-4DAF-9F93-D98DBAF785D2}" type="pres">
      <dgm:prSet presAssocID="{E3DA911D-C0BA-45E8-A669-CDA2D0A1A676}" presName="circ2" presStyleLbl="vennNode1" presStyleIdx="1" presStyleCnt="3" custScaleX="105331" custScaleY="101749" custLinFactNeighborX="16221" custLinFactNeighborY="-8597"/>
      <dgm:spPr/>
    </dgm:pt>
    <dgm:pt modelId="{EEAE93AC-CF39-4837-96FC-F76892D0172A}" type="pres">
      <dgm:prSet presAssocID="{E3DA911D-C0BA-45E8-A669-CDA2D0A1A676}" presName="circ2Tx" presStyleLbl="revTx" presStyleIdx="0" presStyleCnt="0">
        <dgm:presLayoutVars>
          <dgm:chMax val="0"/>
          <dgm:chPref val="0"/>
          <dgm:bulletEnabled val="1"/>
        </dgm:presLayoutVars>
      </dgm:prSet>
      <dgm:spPr/>
    </dgm:pt>
    <dgm:pt modelId="{C71D0F6F-E5CE-404F-941E-233078291071}" type="pres">
      <dgm:prSet presAssocID="{B57FA57B-1267-44BD-AE32-6B26BD794D8B}" presName="circ3" presStyleLbl="vennNode1" presStyleIdx="2" presStyleCnt="3" custScaleX="100691" custScaleY="95370" custLinFactNeighborX="-20651" custLinFactNeighborY="-17441"/>
      <dgm:spPr/>
    </dgm:pt>
    <dgm:pt modelId="{61A19AD4-1EAC-4BCC-91C0-79F88EAA887D}" type="pres">
      <dgm:prSet presAssocID="{B57FA57B-1267-44BD-AE32-6B26BD794D8B}" presName="circ3Tx" presStyleLbl="revTx" presStyleIdx="0" presStyleCnt="0">
        <dgm:presLayoutVars>
          <dgm:chMax val="0"/>
          <dgm:chPref val="0"/>
          <dgm:bulletEnabled val="1"/>
        </dgm:presLayoutVars>
      </dgm:prSet>
      <dgm:spPr/>
    </dgm:pt>
  </dgm:ptLst>
  <dgm:cxnLst>
    <dgm:cxn modelId="{FD196024-6759-4007-A9BD-069A8AB25A9B}" type="presOf" srcId="{B57FA57B-1267-44BD-AE32-6B26BD794D8B}" destId="{61A19AD4-1EAC-4BCC-91C0-79F88EAA887D}" srcOrd="1" destOrd="0" presId="urn:microsoft.com/office/officeart/2005/8/layout/venn1"/>
    <dgm:cxn modelId="{1ED22246-2242-42F2-B4FE-4C5F260F005F}" type="presOf" srcId="{B341636C-75AF-4F92-B595-08547662F401}" destId="{EADAC552-D212-40D2-AE5F-27D18FDC078F}" srcOrd="0" destOrd="0" presId="urn:microsoft.com/office/officeart/2005/8/layout/venn1"/>
    <dgm:cxn modelId="{A0C6FF6E-F2C8-400B-9347-8C5FA3B39A12}" srcId="{B341636C-75AF-4F92-B595-08547662F401}" destId="{E3DA911D-C0BA-45E8-A669-CDA2D0A1A676}" srcOrd="1" destOrd="0" parTransId="{7C0A7769-3581-4577-A420-FC86AEF432DE}" sibTransId="{5FC42B72-D91A-41D2-9370-10861CB6D22F}"/>
    <dgm:cxn modelId="{CAC3FC79-2ED8-49A6-8BC6-54716488D6A4}" type="presOf" srcId="{19416A60-3D21-4641-8C65-F21E78D9F3CE}" destId="{2C464C40-DE8C-4956-914E-8C5DC6029422}" srcOrd="1" destOrd="0" presId="urn:microsoft.com/office/officeart/2005/8/layout/venn1"/>
    <dgm:cxn modelId="{7C899180-D9C7-40D0-BA4E-ABBF0417F600}" type="presOf" srcId="{E3DA911D-C0BA-45E8-A669-CDA2D0A1A676}" destId="{E6E382BC-B185-4DAF-9F93-D98DBAF785D2}" srcOrd="0" destOrd="0" presId="urn:microsoft.com/office/officeart/2005/8/layout/venn1"/>
    <dgm:cxn modelId="{E464B59E-4646-42F7-8D62-1CE32F16E8DD}" type="presOf" srcId="{B57FA57B-1267-44BD-AE32-6B26BD794D8B}" destId="{C71D0F6F-E5CE-404F-941E-233078291071}" srcOrd="0" destOrd="0" presId="urn:microsoft.com/office/officeart/2005/8/layout/venn1"/>
    <dgm:cxn modelId="{183963A6-EFAE-4D9A-A466-877A6B26EAF6}" type="presOf" srcId="{19416A60-3D21-4641-8C65-F21E78D9F3CE}" destId="{F2B0AC10-F942-4C1C-BF65-D077FB576B5D}" srcOrd="0" destOrd="0" presId="urn:microsoft.com/office/officeart/2005/8/layout/venn1"/>
    <dgm:cxn modelId="{6AE6F1B6-ABB3-42F8-A0D7-3FB30DCA7DCD}" srcId="{B341636C-75AF-4F92-B595-08547662F401}" destId="{B57FA57B-1267-44BD-AE32-6B26BD794D8B}" srcOrd="2" destOrd="0" parTransId="{2DA208B3-4543-4050-9BAA-1C0835937E85}" sibTransId="{67579694-442D-4DC1-88F4-B6BCD9C1E75F}"/>
    <dgm:cxn modelId="{C1B6D5E8-DD4A-4F82-BA10-6D804583D52B}" srcId="{B341636C-75AF-4F92-B595-08547662F401}" destId="{19416A60-3D21-4641-8C65-F21E78D9F3CE}" srcOrd="0" destOrd="0" parTransId="{9452FA22-7BFF-495D-81EB-CD9EA577786E}" sibTransId="{FF140A1F-57C8-4056-B992-63C37F214B1A}"/>
    <dgm:cxn modelId="{AAAEC4F1-54A7-4139-9B9F-E43660849B77}" type="presOf" srcId="{E3DA911D-C0BA-45E8-A669-CDA2D0A1A676}" destId="{EEAE93AC-CF39-4837-96FC-F76892D0172A}" srcOrd="1" destOrd="0" presId="urn:microsoft.com/office/officeart/2005/8/layout/venn1"/>
    <dgm:cxn modelId="{2B55F81D-C57D-445B-A406-1128F9E5F128}" type="presParOf" srcId="{EADAC552-D212-40D2-AE5F-27D18FDC078F}" destId="{F2B0AC10-F942-4C1C-BF65-D077FB576B5D}" srcOrd="0" destOrd="0" presId="urn:microsoft.com/office/officeart/2005/8/layout/venn1"/>
    <dgm:cxn modelId="{67D81E97-1ECB-4E67-86F3-A201447BEE1E}" type="presParOf" srcId="{EADAC552-D212-40D2-AE5F-27D18FDC078F}" destId="{2C464C40-DE8C-4956-914E-8C5DC6029422}" srcOrd="1" destOrd="0" presId="urn:microsoft.com/office/officeart/2005/8/layout/venn1"/>
    <dgm:cxn modelId="{8FF271C1-6335-45A2-9F7B-A7013CBE9D6C}" type="presParOf" srcId="{EADAC552-D212-40D2-AE5F-27D18FDC078F}" destId="{E6E382BC-B185-4DAF-9F93-D98DBAF785D2}" srcOrd="2" destOrd="0" presId="urn:microsoft.com/office/officeart/2005/8/layout/venn1"/>
    <dgm:cxn modelId="{EAEC1215-2A26-4403-A374-D64E903EB3EB}" type="presParOf" srcId="{EADAC552-D212-40D2-AE5F-27D18FDC078F}" destId="{EEAE93AC-CF39-4837-96FC-F76892D0172A}" srcOrd="3" destOrd="0" presId="urn:microsoft.com/office/officeart/2005/8/layout/venn1"/>
    <dgm:cxn modelId="{AD6166BE-0C99-4C58-97E2-9C246300BC2B}" type="presParOf" srcId="{EADAC552-D212-40D2-AE5F-27D18FDC078F}" destId="{C71D0F6F-E5CE-404F-941E-233078291071}" srcOrd="4" destOrd="0" presId="urn:microsoft.com/office/officeart/2005/8/layout/venn1"/>
    <dgm:cxn modelId="{5DC20225-99A7-41FA-99FB-D70B9B607330}" type="presParOf" srcId="{EADAC552-D212-40D2-AE5F-27D18FDC078F}" destId="{61A19AD4-1EAC-4BCC-91C0-79F88EAA887D}" srcOrd="5" destOrd="0" presId="urn:microsoft.com/office/officeart/2005/8/layout/ven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C96B8-5243-4D4F-9107-20F481E66D78}">
      <dsp:nvSpPr>
        <dsp:cNvPr id="0" name=""/>
        <dsp:cNvSpPr/>
      </dsp:nvSpPr>
      <dsp:spPr>
        <a:xfrm>
          <a:off x="0" y="1657416"/>
          <a:ext cx="6286500" cy="123016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Conduct Slips #4</a:t>
          </a:r>
        </a:p>
      </dsp:txBody>
      <dsp:txXfrm>
        <a:off x="0" y="1657416"/>
        <a:ext cx="6286500" cy="664288"/>
      </dsp:txXfrm>
    </dsp:sp>
    <dsp:sp modelId="{2DACE3D8-0A96-3046-B315-B216746E5F61}">
      <dsp:nvSpPr>
        <dsp:cNvPr id="0" name=""/>
        <dsp:cNvSpPr/>
      </dsp:nvSpPr>
      <dsp:spPr>
        <a:xfrm>
          <a:off x="767" y="2293337"/>
          <a:ext cx="5985681" cy="50005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Documented meeting with Behavior Specialist, Counselor, Parent, Teacher, and Student</a:t>
          </a:r>
        </a:p>
      </dsp:txBody>
      <dsp:txXfrm>
        <a:off x="767" y="2293337"/>
        <a:ext cx="5985681" cy="500053"/>
      </dsp:txXfrm>
    </dsp:sp>
    <dsp:sp modelId="{5ABBC993-64F5-F442-8C9D-A1F268F475EC}">
      <dsp:nvSpPr>
        <dsp:cNvPr id="0" name=""/>
        <dsp:cNvSpPr/>
      </dsp:nvSpPr>
      <dsp:spPr>
        <a:xfrm>
          <a:off x="5986448" y="2293337"/>
          <a:ext cx="299284" cy="50005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39370" rIns="220472" bIns="39370" numCol="1" spcCol="1270" anchor="ctr" anchorCtr="0">
          <a:noAutofit/>
        </a:bodyPr>
        <a:lstStyle/>
        <a:p>
          <a:pPr marL="0" lvl="0" indent="0" algn="ctr" defTabSz="1377950">
            <a:lnSpc>
              <a:spcPct val="90000"/>
            </a:lnSpc>
            <a:spcBef>
              <a:spcPct val="0"/>
            </a:spcBef>
            <a:spcAft>
              <a:spcPct val="35000"/>
            </a:spcAft>
            <a:buNone/>
          </a:pPr>
          <a:endParaRPr lang="en-US" sz="3100" kern="1200" dirty="0"/>
        </a:p>
      </dsp:txBody>
      <dsp:txXfrm>
        <a:off x="5986448" y="2293337"/>
        <a:ext cx="299284" cy="500053"/>
      </dsp:txXfrm>
    </dsp:sp>
    <dsp:sp modelId="{CD1C6F2E-8F57-6C48-9460-6D0A0571EA40}">
      <dsp:nvSpPr>
        <dsp:cNvPr id="0" name=""/>
        <dsp:cNvSpPr/>
      </dsp:nvSpPr>
      <dsp:spPr>
        <a:xfrm rot="10800000">
          <a:off x="0" y="0"/>
          <a:ext cx="6286500" cy="1671917"/>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Conduct Slips #3</a:t>
          </a:r>
        </a:p>
      </dsp:txBody>
      <dsp:txXfrm rot="-10800000">
        <a:off x="0" y="0"/>
        <a:ext cx="6286500" cy="586842"/>
      </dsp:txXfrm>
    </dsp:sp>
    <dsp:sp modelId="{DC80BBE5-2E3D-4F2A-8165-4AAFD52A03B9}">
      <dsp:nvSpPr>
        <dsp:cNvPr id="0" name=""/>
        <dsp:cNvSpPr/>
      </dsp:nvSpPr>
      <dsp:spPr>
        <a:xfrm>
          <a:off x="0" y="499570"/>
          <a:ext cx="6282130" cy="4689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Referral to Guidance/Phone call home by Ms. Johnson</a:t>
          </a:r>
        </a:p>
      </dsp:txBody>
      <dsp:txXfrm>
        <a:off x="0" y="499570"/>
        <a:ext cx="6282130" cy="4689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78DA3-7375-4BEC-AD56-68B76BA9A4EF}">
      <dsp:nvSpPr>
        <dsp:cNvPr id="0" name=""/>
        <dsp:cNvSpPr/>
      </dsp:nvSpPr>
      <dsp:spPr>
        <a:xfrm>
          <a:off x="0" y="2857503"/>
          <a:ext cx="6457949" cy="6349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Mandatory Conference held Parent, Student, and Admin </a:t>
          </a:r>
        </a:p>
        <a:p>
          <a:pPr marL="0" lvl="0" indent="0" algn="ctr" defTabSz="577850">
            <a:lnSpc>
              <a:spcPct val="90000"/>
            </a:lnSpc>
            <a:spcBef>
              <a:spcPct val="0"/>
            </a:spcBef>
            <a:spcAft>
              <a:spcPct val="35000"/>
            </a:spcAft>
            <a:buNone/>
          </a:pPr>
          <a:r>
            <a:rPr lang="en-US" sz="1300" kern="1200" dirty="0">
              <a:solidFill>
                <a:schemeClr val="tx1"/>
              </a:solidFill>
            </a:rPr>
            <a:t>Appropriate Consequence Given to Student </a:t>
          </a:r>
        </a:p>
      </dsp:txBody>
      <dsp:txXfrm>
        <a:off x="0" y="2857503"/>
        <a:ext cx="6457949" cy="634900"/>
      </dsp:txXfrm>
    </dsp:sp>
    <dsp:sp modelId="{3D9B47D5-60ED-E34B-8F98-4E773DA7A1A9}">
      <dsp:nvSpPr>
        <dsp:cNvPr id="0" name=""/>
        <dsp:cNvSpPr/>
      </dsp:nvSpPr>
      <dsp:spPr>
        <a:xfrm rot="10800000">
          <a:off x="0" y="1993371"/>
          <a:ext cx="6457949" cy="976477"/>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Conduct Mark/Slips  #6</a:t>
          </a:r>
        </a:p>
      </dsp:txBody>
      <dsp:txXfrm rot="10800000">
        <a:off x="0" y="1993371"/>
        <a:ext cx="6457949" cy="634485"/>
      </dsp:txXfrm>
    </dsp:sp>
    <dsp:sp modelId="{0E83013D-E4FB-B94E-AC24-41FF60A1FDEB}">
      <dsp:nvSpPr>
        <dsp:cNvPr id="0" name=""/>
        <dsp:cNvSpPr/>
      </dsp:nvSpPr>
      <dsp:spPr>
        <a:xfrm rot="10800000">
          <a:off x="0" y="941034"/>
          <a:ext cx="6457949" cy="1095099"/>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Office Disciplinary Referral-Student attends Supervised Study </a:t>
          </a:r>
        </a:p>
        <a:p>
          <a:pPr marL="0" lvl="0" indent="0" algn="ctr" defTabSz="533400">
            <a:lnSpc>
              <a:spcPct val="90000"/>
            </a:lnSpc>
            <a:spcBef>
              <a:spcPct val="0"/>
            </a:spcBef>
            <a:spcAft>
              <a:spcPct val="35000"/>
            </a:spcAft>
            <a:buNone/>
          </a:pPr>
          <a:r>
            <a:rPr lang="en-US" sz="1200" kern="1200" dirty="0">
              <a:solidFill>
                <a:schemeClr val="tx1"/>
              </a:solidFill>
            </a:rPr>
            <a:t>Review School-Wide and Classroom Behavior Expectations </a:t>
          </a:r>
        </a:p>
        <a:p>
          <a:pPr marL="0" lvl="0" indent="0" algn="ctr" defTabSz="533400">
            <a:lnSpc>
              <a:spcPct val="90000"/>
            </a:lnSpc>
            <a:spcBef>
              <a:spcPct val="0"/>
            </a:spcBef>
            <a:spcAft>
              <a:spcPct val="35000"/>
            </a:spcAft>
            <a:buNone/>
          </a:pPr>
          <a:r>
            <a:rPr lang="en-US" sz="1200" kern="1200" dirty="0">
              <a:solidFill>
                <a:schemeClr val="tx1"/>
              </a:solidFill>
            </a:rPr>
            <a:t>Student Completes I-Ready Math and Reading </a:t>
          </a:r>
        </a:p>
        <a:p>
          <a:pPr marL="0" lvl="0" indent="0" algn="ctr" defTabSz="533400">
            <a:lnSpc>
              <a:spcPct val="90000"/>
            </a:lnSpc>
            <a:spcBef>
              <a:spcPct val="0"/>
            </a:spcBef>
            <a:spcAft>
              <a:spcPct val="35000"/>
            </a:spcAft>
            <a:buNone/>
          </a:pPr>
          <a:r>
            <a:rPr lang="en-US" sz="1200" kern="1200" dirty="0">
              <a:solidFill>
                <a:schemeClr val="tx1"/>
              </a:solidFill>
            </a:rPr>
            <a:t>Student Completes Unfinished Work, Accountability Writing Prompt</a:t>
          </a:r>
        </a:p>
      </dsp:txBody>
      <dsp:txXfrm rot="10800000">
        <a:off x="0" y="941034"/>
        <a:ext cx="6457949" cy="711562"/>
      </dsp:txXfrm>
    </dsp:sp>
    <dsp:sp modelId="{09A30561-496A-454C-85C1-FBE4FB6B09ED}">
      <dsp:nvSpPr>
        <dsp:cNvPr id="0" name=""/>
        <dsp:cNvSpPr/>
      </dsp:nvSpPr>
      <dsp:spPr>
        <a:xfrm rot="10800000">
          <a:off x="0" y="0"/>
          <a:ext cx="6457949" cy="976477"/>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Conduct Mark/Slips #5</a:t>
          </a:r>
        </a:p>
      </dsp:txBody>
      <dsp:txXfrm rot="10800000">
        <a:off x="0" y="0"/>
        <a:ext cx="6457949" cy="6344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0AC10-F942-4C1C-BF65-D077FB576B5D}">
      <dsp:nvSpPr>
        <dsp:cNvPr id="0" name=""/>
        <dsp:cNvSpPr/>
      </dsp:nvSpPr>
      <dsp:spPr>
        <a:xfrm>
          <a:off x="2102225" y="1521"/>
          <a:ext cx="2234440" cy="2234440"/>
        </a:xfrm>
        <a:prstGeom prst="ellipse">
          <a:avLst/>
        </a:prstGeom>
        <a:solidFill>
          <a:schemeClr val="accent2">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u="sng" kern="1200" dirty="0">
              <a:solidFill>
                <a:schemeClr val="accent5">
                  <a:lumMod val="50000"/>
                </a:schemeClr>
              </a:solidFill>
            </a:rPr>
            <a:t>Identification</a:t>
          </a:r>
        </a:p>
      </dsp:txBody>
      <dsp:txXfrm>
        <a:off x="2400151" y="392548"/>
        <a:ext cx="1638589" cy="1005498"/>
      </dsp:txXfrm>
    </dsp:sp>
    <dsp:sp modelId="{E6E382BC-B185-4DAF-9F93-D98DBAF785D2}">
      <dsp:nvSpPr>
        <dsp:cNvPr id="0" name=""/>
        <dsp:cNvSpPr/>
      </dsp:nvSpPr>
      <dsp:spPr>
        <a:xfrm>
          <a:off x="3280710" y="1221670"/>
          <a:ext cx="2353558" cy="2273520"/>
        </a:xfrm>
        <a:prstGeom prst="ellipse">
          <a:avLst/>
        </a:prstGeom>
        <a:solidFill>
          <a:schemeClr val="accent2">
            <a:alpha val="50000"/>
            <a:hueOff val="1914198"/>
            <a:satOff val="3370"/>
            <a:lumOff val="8431"/>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1" kern="1200" dirty="0"/>
        </a:p>
      </dsp:txBody>
      <dsp:txXfrm>
        <a:off x="4000506" y="1808997"/>
        <a:ext cx="1412134" cy="1250436"/>
      </dsp:txXfrm>
    </dsp:sp>
    <dsp:sp modelId="{C71D0F6F-E5CE-404F-941E-233078291071}">
      <dsp:nvSpPr>
        <dsp:cNvPr id="0" name=""/>
        <dsp:cNvSpPr/>
      </dsp:nvSpPr>
      <dsp:spPr>
        <a:xfrm>
          <a:off x="896145" y="1095324"/>
          <a:ext cx="2249880" cy="2130985"/>
        </a:xfrm>
        <a:prstGeom prst="ellipse">
          <a:avLst/>
        </a:prstGeom>
        <a:solidFill>
          <a:schemeClr val="accent2">
            <a:alpha val="50000"/>
            <a:hueOff val="3828396"/>
            <a:satOff val="6741"/>
            <a:lumOff val="16862"/>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1" kern="1200" dirty="0"/>
        </a:p>
      </dsp:txBody>
      <dsp:txXfrm>
        <a:off x="1108009" y="1645829"/>
        <a:ext cx="1349928" cy="117204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13e65be5665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13e65be5665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13f922a73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13f922a73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07017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13f922a73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13f922a73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2471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A2B17-FCA7-4064-9E8A-438ACADC16A8}" type="slidenum">
              <a:rPr lang="en-US" smtClean="0"/>
              <a:pPr/>
              <a:t>13</a:t>
            </a:fld>
            <a:endParaRPr lang="en-US"/>
          </a:p>
        </p:txBody>
      </p:sp>
    </p:spTree>
    <p:extLst>
      <p:ext uri="{BB962C8B-B14F-4D97-AF65-F5344CB8AC3E}">
        <p14:creationId xmlns:p14="http://schemas.microsoft.com/office/powerpoint/2010/main" val="1390602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6239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13e65be5665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13e65be5665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BAB1C1-A209-4B8E-BF7D-4597F5B75CAC}" type="slidenum">
              <a:rPr lang="en-US" smtClean="0"/>
              <a:pPr/>
              <a:t>19</a:t>
            </a:fld>
            <a:endParaRPr lang="en-US"/>
          </a:p>
        </p:txBody>
      </p:sp>
    </p:spTree>
    <p:extLst>
      <p:ext uri="{BB962C8B-B14F-4D97-AF65-F5344CB8AC3E}">
        <p14:creationId xmlns:p14="http://schemas.microsoft.com/office/powerpoint/2010/main" val="796001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13f922a73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13f922a73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85281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7508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C927D6-E6C0-4001-A23D-30FCAAFFE4E3}" type="slidenum">
              <a:rPr lang="en-US"/>
              <a:pPr/>
              <a:t>22</a:t>
            </a:fld>
            <a:endParaRPr lang="en-US"/>
          </a:p>
        </p:txBody>
      </p:sp>
      <p:sp>
        <p:nvSpPr>
          <p:cNvPr id="132098" name="Rectangle 2"/>
          <p:cNvSpPr>
            <a:spLocks noGrp="1" noRot="1" noChangeAspect="1" noChangeArrowheads="1" noTextEdit="1"/>
          </p:cNvSpPr>
          <p:nvPr>
            <p:ph type="sldImg"/>
          </p:nvPr>
        </p:nvSpPr>
        <p:spPr>
          <a:xfrm>
            <a:off x="381000" y="685800"/>
            <a:ext cx="6096000" cy="3429000"/>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03135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A2B17-FCA7-4064-9E8A-438ACADC16A8}" type="slidenum">
              <a:rPr lang="en-US" smtClean="0"/>
              <a:pPr/>
              <a:t>25</a:t>
            </a:fld>
            <a:endParaRPr lang="en-US"/>
          </a:p>
        </p:txBody>
      </p:sp>
    </p:spTree>
    <p:extLst>
      <p:ext uri="{BB962C8B-B14F-4D97-AF65-F5344CB8AC3E}">
        <p14:creationId xmlns:p14="http://schemas.microsoft.com/office/powerpoint/2010/main" val="2191253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3f922a7330_0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3f922a7330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2B17-FCA7-4064-9E8A-438ACADC16A8}" type="slidenum">
              <a:rPr lang="en-US" smtClean="0"/>
              <a:pPr/>
              <a:t>26</a:t>
            </a:fld>
            <a:endParaRPr lang="en-US"/>
          </a:p>
        </p:txBody>
      </p:sp>
    </p:spTree>
    <p:extLst>
      <p:ext uri="{BB962C8B-B14F-4D97-AF65-F5344CB8AC3E}">
        <p14:creationId xmlns:p14="http://schemas.microsoft.com/office/powerpoint/2010/main" val="178699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607CE8-9CB6-454F-B8A4-8F5AB37601C1}" type="slidenum">
              <a:rPr lang="en-US" smtClean="0"/>
              <a:pPr/>
              <a:t>27</a:t>
            </a:fld>
            <a:endParaRPr lang="en-US" dirty="0"/>
          </a:p>
        </p:txBody>
      </p:sp>
    </p:spTree>
    <p:extLst>
      <p:ext uri="{BB962C8B-B14F-4D97-AF65-F5344CB8AC3E}">
        <p14:creationId xmlns:p14="http://schemas.microsoft.com/office/powerpoint/2010/main" val="3444814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607CE8-9CB6-454F-B8A4-8F5AB37601C1}" type="slidenum">
              <a:rPr lang="en-US" smtClean="0"/>
              <a:pPr/>
              <a:t>31</a:t>
            </a:fld>
            <a:endParaRPr lang="en-US" dirty="0"/>
          </a:p>
        </p:txBody>
      </p:sp>
    </p:spTree>
    <p:extLst>
      <p:ext uri="{BB962C8B-B14F-4D97-AF65-F5344CB8AC3E}">
        <p14:creationId xmlns:p14="http://schemas.microsoft.com/office/powerpoint/2010/main" val="2429195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2B17-FCA7-4064-9E8A-438ACADC16A8}" type="slidenum">
              <a:rPr lang="en-US" smtClean="0"/>
              <a:pPr/>
              <a:t>33</a:t>
            </a:fld>
            <a:endParaRPr lang="en-US"/>
          </a:p>
        </p:txBody>
      </p:sp>
    </p:spTree>
    <p:extLst>
      <p:ext uri="{BB962C8B-B14F-4D97-AF65-F5344CB8AC3E}">
        <p14:creationId xmlns:p14="http://schemas.microsoft.com/office/powerpoint/2010/main" val="1428232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Shape 34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marL="0" indent="0" eaLnBrk="1" hangingPunct="1">
              <a:spcBef>
                <a:spcPct val="0"/>
              </a:spcBef>
              <a:spcAft>
                <a:spcPct val="0"/>
              </a:spcAft>
            </a:pPr>
            <a:endParaRPr lang="en-US" altLang="en-US" dirty="0"/>
          </a:p>
        </p:txBody>
      </p:sp>
      <p:sp>
        <p:nvSpPr>
          <p:cNvPr id="18435" name="Shape 342"/>
          <p:cNvSpPr>
            <a:spLocks noGrp="1" noRot="1" noChangeAspect="1" noTextEdit="1"/>
          </p:cNvSpPr>
          <p:nvPr>
            <p:ph type="sldImg" idx="2"/>
          </p:nvPr>
        </p:nvSpPr>
        <p:spPr>
          <a:xfrm>
            <a:off x="381000" y="685800"/>
            <a:ext cx="6096000" cy="3429000"/>
          </a:xfrm>
          <a:noFill/>
          <a:ln>
            <a:round/>
            <a:headEnd/>
            <a:tailEnd/>
          </a:ln>
        </p:spPr>
      </p:sp>
    </p:spTree>
    <p:extLst>
      <p:ext uri="{BB962C8B-B14F-4D97-AF65-F5344CB8AC3E}">
        <p14:creationId xmlns:p14="http://schemas.microsoft.com/office/powerpoint/2010/main" val="290955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2B17-FCA7-4064-9E8A-438ACADC16A8}" type="slidenum">
              <a:rPr lang="en-US" smtClean="0"/>
              <a:pPr/>
              <a:t>35</a:t>
            </a:fld>
            <a:endParaRPr lang="en-US"/>
          </a:p>
        </p:txBody>
      </p:sp>
    </p:spTree>
    <p:extLst>
      <p:ext uri="{BB962C8B-B14F-4D97-AF65-F5344CB8AC3E}">
        <p14:creationId xmlns:p14="http://schemas.microsoft.com/office/powerpoint/2010/main" val="1550798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70" name="Shape 313"/>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marL="0" indent="0" eaLnBrk="1" hangingPunct="1">
              <a:spcBef>
                <a:spcPct val="0"/>
              </a:spcBef>
              <a:spcAft>
                <a:spcPct val="0"/>
              </a:spcAft>
            </a:pPr>
            <a:r>
              <a:rPr lang="en-US" altLang="en-US"/>
              <a:t>All students with a disability are covered under the Section 504 law. </a:t>
            </a:r>
          </a:p>
        </p:txBody>
      </p:sp>
      <p:sp>
        <p:nvSpPr>
          <p:cNvPr id="32771" name="Shape 314"/>
          <p:cNvSpPr>
            <a:spLocks noGrp="1" noRot="1" noChangeAspect="1" noTextEdit="1"/>
          </p:cNvSpPr>
          <p:nvPr>
            <p:ph type="sldImg" idx="2"/>
          </p:nvPr>
        </p:nvSpPr>
        <p:spPr>
          <a:xfrm>
            <a:off x="381000" y="685800"/>
            <a:ext cx="6096000" cy="3429000"/>
          </a:xfrm>
          <a:noFill/>
          <a:ln>
            <a:round/>
            <a:headEnd/>
            <a:tailEnd/>
          </a:ln>
        </p:spPr>
      </p:sp>
    </p:spTree>
    <p:extLst>
      <p:ext uri="{BB962C8B-B14F-4D97-AF65-F5344CB8AC3E}">
        <p14:creationId xmlns:p14="http://schemas.microsoft.com/office/powerpoint/2010/main" val="13537166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2B17-FCA7-4064-9E8A-438ACADC16A8}" type="slidenum">
              <a:rPr lang="en-US" smtClean="0"/>
              <a:pPr/>
              <a:t>37</a:t>
            </a:fld>
            <a:endParaRPr lang="en-US"/>
          </a:p>
        </p:txBody>
      </p:sp>
    </p:spTree>
    <p:extLst>
      <p:ext uri="{BB962C8B-B14F-4D97-AF65-F5344CB8AC3E}">
        <p14:creationId xmlns:p14="http://schemas.microsoft.com/office/powerpoint/2010/main" val="2381669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A2B17-FCA7-4064-9E8A-438ACADC16A8}" type="slidenum">
              <a:rPr lang="en-US" smtClean="0"/>
              <a:t>38</a:t>
            </a:fld>
            <a:endParaRPr lang="en-US" dirty="0"/>
          </a:p>
        </p:txBody>
      </p:sp>
    </p:spTree>
    <p:extLst>
      <p:ext uri="{BB962C8B-B14F-4D97-AF65-F5344CB8AC3E}">
        <p14:creationId xmlns:p14="http://schemas.microsoft.com/office/powerpoint/2010/main" val="2783053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13f922a73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13f922a73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13f922a7330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13f922a7330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13f922a73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13f922a73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790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CB59B6-545F-4A2D-98B5-0EDAF99FCC9D}" type="slidenum">
              <a:rPr lang="en-US" smtClean="0"/>
              <a:t>6</a:t>
            </a:fld>
            <a:endParaRPr lang="en-US"/>
          </a:p>
        </p:txBody>
      </p:sp>
    </p:spTree>
    <p:extLst>
      <p:ext uri="{BB962C8B-B14F-4D97-AF65-F5344CB8AC3E}">
        <p14:creationId xmlns:p14="http://schemas.microsoft.com/office/powerpoint/2010/main" val="2310449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13f922a73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13f922a73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41781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13f922a73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13f922a73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11646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BAB1C1-A209-4B8E-BF7D-4597F5B75CAC}" type="slidenum">
              <a:rPr lang="en-US" smtClean="0"/>
              <a:pPr/>
              <a:t>10</a:t>
            </a:fld>
            <a:endParaRPr lang="en-US"/>
          </a:p>
        </p:txBody>
      </p:sp>
    </p:spTree>
    <p:extLst>
      <p:ext uri="{BB962C8B-B14F-4D97-AF65-F5344CB8AC3E}">
        <p14:creationId xmlns:p14="http://schemas.microsoft.com/office/powerpoint/2010/main" val="31553287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3.png"/><Relationship Id="rId10"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405847" y="1415225"/>
            <a:ext cx="4410300" cy="16602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5200"/>
              <a:buNone/>
              <a:defRPr sz="3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511297" y="3201250"/>
            <a:ext cx="4199400" cy="39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1" name="Google Shape;11;p2"/>
          <p:cNvPicPr preferRelativeResize="0"/>
          <p:nvPr/>
        </p:nvPicPr>
        <p:blipFill>
          <a:blip r:embed="rId2">
            <a:alphaModFix/>
          </a:blip>
          <a:stretch>
            <a:fillRect/>
          </a:stretch>
        </p:blipFill>
        <p:spPr>
          <a:xfrm rot="-4499934">
            <a:off x="-339472" y="2686519"/>
            <a:ext cx="646722" cy="578387"/>
          </a:xfrm>
          <a:prstGeom prst="rect">
            <a:avLst/>
          </a:prstGeom>
          <a:noFill/>
          <a:ln>
            <a:noFill/>
          </a:ln>
        </p:spPr>
      </p:pic>
      <p:pic>
        <p:nvPicPr>
          <p:cNvPr id="12" name="Google Shape;12;p2"/>
          <p:cNvPicPr preferRelativeResize="0"/>
          <p:nvPr/>
        </p:nvPicPr>
        <p:blipFill>
          <a:blip r:embed="rId3">
            <a:alphaModFix/>
          </a:blip>
          <a:stretch>
            <a:fillRect/>
          </a:stretch>
        </p:blipFill>
        <p:spPr>
          <a:xfrm>
            <a:off x="-346073" y="3004200"/>
            <a:ext cx="1227725" cy="1150363"/>
          </a:xfrm>
          <a:prstGeom prst="rect">
            <a:avLst/>
          </a:prstGeom>
          <a:noFill/>
          <a:ln>
            <a:noFill/>
          </a:ln>
        </p:spPr>
      </p:pic>
      <p:pic>
        <p:nvPicPr>
          <p:cNvPr id="13" name="Google Shape;13;p2"/>
          <p:cNvPicPr preferRelativeResize="0"/>
          <p:nvPr/>
        </p:nvPicPr>
        <p:blipFill>
          <a:blip r:embed="rId4">
            <a:alphaModFix/>
          </a:blip>
          <a:stretch>
            <a:fillRect/>
          </a:stretch>
        </p:blipFill>
        <p:spPr>
          <a:xfrm rot="899999">
            <a:off x="-392036" y="4215423"/>
            <a:ext cx="2083597" cy="1587103"/>
          </a:xfrm>
          <a:prstGeom prst="rect">
            <a:avLst/>
          </a:prstGeom>
          <a:noFill/>
          <a:ln>
            <a:noFill/>
          </a:ln>
        </p:spPr>
      </p:pic>
      <p:pic>
        <p:nvPicPr>
          <p:cNvPr id="14" name="Google Shape;14;p2"/>
          <p:cNvPicPr preferRelativeResize="0"/>
          <p:nvPr/>
        </p:nvPicPr>
        <p:blipFill>
          <a:blip r:embed="rId5">
            <a:alphaModFix/>
          </a:blip>
          <a:stretch>
            <a:fillRect/>
          </a:stretch>
        </p:blipFill>
        <p:spPr>
          <a:xfrm rot="7200036">
            <a:off x="464558" y="2343952"/>
            <a:ext cx="370408" cy="350094"/>
          </a:xfrm>
          <a:prstGeom prst="rect">
            <a:avLst/>
          </a:prstGeom>
          <a:noFill/>
          <a:ln>
            <a:noFill/>
          </a:ln>
        </p:spPr>
      </p:pic>
      <p:pic>
        <p:nvPicPr>
          <p:cNvPr id="15" name="Google Shape;15;p2"/>
          <p:cNvPicPr preferRelativeResize="0"/>
          <p:nvPr/>
        </p:nvPicPr>
        <p:blipFill>
          <a:blip r:embed="rId2">
            <a:alphaModFix/>
          </a:blip>
          <a:stretch>
            <a:fillRect/>
          </a:stretch>
        </p:blipFill>
        <p:spPr>
          <a:xfrm rot="-1799982">
            <a:off x="1184081" y="4591259"/>
            <a:ext cx="729388" cy="652303"/>
          </a:xfrm>
          <a:prstGeom prst="rect">
            <a:avLst/>
          </a:prstGeom>
          <a:noFill/>
          <a:ln>
            <a:noFill/>
          </a:ln>
        </p:spPr>
      </p:pic>
      <p:pic>
        <p:nvPicPr>
          <p:cNvPr id="16" name="Google Shape;16;p2"/>
          <p:cNvPicPr preferRelativeResize="0"/>
          <p:nvPr/>
        </p:nvPicPr>
        <p:blipFill>
          <a:blip r:embed="rId6">
            <a:alphaModFix/>
          </a:blip>
          <a:stretch>
            <a:fillRect/>
          </a:stretch>
        </p:blipFill>
        <p:spPr>
          <a:xfrm rot="-1617032">
            <a:off x="591928" y="4524411"/>
            <a:ext cx="716066" cy="168177"/>
          </a:xfrm>
          <a:prstGeom prst="rect">
            <a:avLst/>
          </a:prstGeom>
          <a:noFill/>
          <a:ln>
            <a:noFill/>
          </a:ln>
        </p:spPr>
      </p:pic>
      <p:pic>
        <p:nvPicPr>
          <p:cNvPr id="17" name="Google Shape;17;p2"/>
          <p:cNvPicPr preferRelativeResize="0"/>
          <p:nvPr/>
        </p:nvPicPr>
        <p:blipFill>
          <a:blip r:embed="rId7">
            <a:alphaModFix/>
          </a:blip>
          <a:stretch>
            <a:fillRect/>
          </a:stretch>
        </p:blipFill>
        <p:spPr>
          <a:xfrm rot="900011">
            <a:off x="-751393" y="3634233"/>
            <a:ext cx="1706884" cy="1706884"/>
          </a:xfrm>
          <a:prstGeom prst="rect">
            <a:avLst/>
          </a:prstGeom>
          <a:noFill/>
          <a:ln>
            <a:noFill/>
          </a:ln>
        </p:spPr>
      </p:pic>
      <p:pic>
        <p:nvPicPr>
          <p:cNvPr id="18" name="Google Shape;18;p2"/>
          <p:cNvPicPr preferRelativeResize="0"/>
          <p:nvPr/>
        </p:nvPicPr>
        <p:blipFill>
          <a:blip r:embed="rId2">
            <a:alphaModFix/>
          </a:blip>
          <a:stretch>
            <a:fillRect/>
          </a:stretch>
        </p:blipFill>
        <p:spPr>
          <a:xfrm rot="-9000079">
            <a:off x="473946" y="3631543"/>
            <a:ext cx="482332" cy="43134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5E8BB52-9570-4E74-A725-51071CC74501}" type="datetimeFigureOut">
              <a:rPr lang="en-US" smtClean="0"/>
              <a:pPr/>
              <a:t>8/22/2023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004ED6-1B71-4B82-BC83-188276542456}" type="slidenum">
              <a:rPr lang="en-US" smtClean="0"/>
              <a:pPr/>
              <a:t>‹#›</a:t>
            </a:fld>
            <a:endParaRPr lang="en-US"/>
          </a:p>
        </p:txBody>
      </p:sp>
    </p:spTree>
    <p:extLst>
      <p:ext uri="{BB962C8B-B14F-4D97-AF65-F5344CB8AC3E}">
        <p14:creationId xmlns:p14="http://schemas.microsoft.com/office/powerpoint/2010/main" val="395558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1" y="1645920"/>
            <a:ext cx="3910579" cy="30518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1645920"/>
            <a:ext cx="3907540" cy="30518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E8BB52-9570-4E74-A725-51071CC74501}" type="datetimeFigureOut">
              <a:rPr lang="en-US" smtClean="0"/>
              <a:pPr/>
              <a:t>8/22/2023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004ED6-1B71-4B82-BC83-188276542456}" type="slidenum">
              <a:rPr lang="en-US" smtClean="0"/>
              <a:pPr/>
              <a:t>‹#›</a:t>
            </a:fld>
            <a:endParaRPr lang="en-US"/>
          </a:p>
        </p:txBody>
      </p:sp>
    </p:spTree>
    <p:extLst>
      <p:ext uri="{BB962C8B-B14F-4D97-AF65-F5344CB8AC3E}">
        <p14:creationId xmlns:p14="http://schemas.microsoft.com/office/powerpoint/2010/main" val="3973746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571500"/>
            <a:ext cx="6377940" cy="97155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1637852"/>
            <a:ext cx="3683659" cy="617934"/>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94360" y="2349501"/>
            <a:ext cx="3910579" cy="23482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9" y="1637852"/>
            <a:ext cx="3680621" cy="617934"/>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2099" y="2349501"/>
            <a:ext cx="3907541" cy="23482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E8BB52-9570-4E74-A725-51071CC74501}" type="datetimeFigureOut">
              <a:rPr lang="en-US" smtClean="0"/>
              <a:pPr/>
              <a:t>8/22/2023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004ED6-1B71-4B82-BC83-188276542456}" type="slidenum">
              <a:rPr lang="en-US" smtClean="0"/>
              <a:pPr/>
              <a:t>‹#›</a:t>
            </a:fld>
            <a:endParaRPr lang="en-US"/>
          </a:p>
        </p:txBody>
      </p:sp>
    </p:spTree>
    <p:extLst>
      <p:ext uri="{BB962C8B-B14F-4D97-AF65-F5344CB8AC3E}">
        <p14:creationId xmlns:p14="http://schemas.microsoft.com/office/powerpoint/2010/main" val="2924989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grpSp>
        <p:nvGrpSpPr>
          <p:cNvPr id="24" name="Google Shape;24;p4"/>
          <p:cNvGrpSpPr/>
          <p:nvPr/>
        </p:nvGrpSpPr>
        <p:grpSpPr>
          <a:xfrm>
            <a:off x="-805166" y="-1350243"/>
            <a:ext cx="11148375" cy="8284628"/>
            <a:chOff x="309900" y="238100"/>
            <a:chExt cx="7048350" cy="5237800"/>
          </a:xfrm>
        </p:grpSpPr>
        <p:sp>
          <p:nvSpPr>
            <p:cNvPr id="25" name="Google Shape;25;p4"/>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4"/>
          <p:cNvSpPr txBox="1">
            <a:spLocks noGrp="1"/>
          </p:cNvSpPr>
          <p:nvPr>
            <p:ph type="body" idx="1"/>
          </p:nvPr>
        </p:nvSpPr>
        <p:spPr>
          <a:xfrm>
            <a:off x="826100" y="3267750"/>
            <a:ext cx="3744600" cy="8238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Clr>
                <a:srgbClr val="434343"/>
              </a:buClr>
              <a:buSzPts val="1400"/>
              <a:buChar char="●"/>
              <a:defRPr sz="1400"/>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35" name="Google Shape;35;p4"/>
          <p:cNvSpPr txBox="1">
            <a:spLocks noGrp="1"/>
          </p:cNvSpPr>
          <p:nvPr>
            <p:ph type="title"/>
          </p:nvPr>
        </p:nvSpPr>
        <p:spPr>
          <a:xfrm>
            <a:off x="823700" y="1051950"/>
            <a:ext cx="3749400" cy="22158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1pPr>
            <a:lvl2pPr lvl="1"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2pPr>
            <a:lvl3pPr lvl="2"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3pPr>
            <a:lvl4pPr lvl="3"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4pPr>
            <a:lvl5pPr lvl="4"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5pPr>
            <a:lvl6pPr lvl="5"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6pPr>
            <a:lvl7pPr lvl="6"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7pPr>
            <a:lvl8pPr lvl="7"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8pPr>
            <a:lvl9pPr lvl="8"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9pPr>
          </a:lstStyle>
          <a:p>
            <a:endParaRPr/>
          </a:p>
        </p:txBody>
      </p:sp>
      <p:pic>
        <p:nvPicPr>
          <p:cNvPr id="36" name="Google Shape;36;p4"/>
          <p:cNvPicPr preferRelativeResize="0"/>
          <p:nvPr/>
        </p:nvPicPr>
        <p:blipFill>
          <a:blip r:embed="rId2">
            <a:alphaModFix/>
          </a:blip>
          <a:stretch>
            <a:fillRect/>
          </a:stretch>
        </p:blipFill>
        <p:spPr>
          <a:xfrm flipH="1">
            <a:off x="7909110" y="103997"/>
            <a:ext cx="2083579" cy="1587101"/>
          </a:xfrm>
          <a:prstGeom prst="rect">
            <a:avLst/>
          </a:prstGeom>
          <a:noFill/>
          <a:ln>
            <a:noFill/>
          </a:ln>
        </p:spPr>
      </p:pic>
      <p:pic>
        <p:nvPicPr>
          <p:cNvPr id="37" name="Google Shape;37;p4"/>
          <p:cNvPicPr preferRelativeResize="0"/>
          <p:nvPr/>
        </p:nvPicPr>
        <p:blipFill>
          <a:blip r:embed="rId3">
            <a:alphaModFix/>
          </a:blip>
          <a:stretch>
            <a:fillRect/>
          </a:stretch>
        </p:blipFill>
        <p:spPr>
          <a:xfrm rot="6105542">
            <a:off x="8012109" y="60331"/>
            <a:ext cx="532775" cy="503559"/>
          </a:xfrm>
          <a:prstGeom prst="rect">
            <a:avLst/>
          </a:prstGeom>
          <a:noFill/>
          <a:ln>
            <a:noFill/>
          </a:ln>
        </p:spPr>
      </p:pic>
      <p:pic>
        <p:nvPicPr>
          <p:cNvPr id="38" name="Google Shape;38;p4"/>
          <p:cNvPicPr preferRelativeResize="0"/>
          <p:nvPr/>
        </p:nvPicPr>
        <p:blipFill>
          <a:blip r:embed="rId4">
            <a:alphaModFix/>
          </a:blip>
          <a:stretch>
            <a:fillRect/>
          </a:stretch>
        </p:blipFill>
        <p:spPr>
          <a:xfrm rot="-512815">
            <a:off x="8196601" y="198114"/>
            <a:ext cx="989100" cy="884498"/>
          </a:xfrm>
          <a:prstGeom prst="rect">
            <a:avLst/>
          </a:prstGeom>
          <a:noFill/>
          <a:ln>
            <a:noFill/>
          </a:ln>
        </p:spPr>
      </p:pic>
      <p:pic>
        <p:nvPicPr>
          <p:cNvPr id="39" name="Google Shape;39;p4"/>
          <p:cNvPicPr preferRelativeResize="0"/>
          <p:nvPr/>
        </p:nvPicPr>
        <p:blipFill>
          <a:blip r:embed="rId5">
            <a:alphaModFix/>
          </a:blip>
          <a:stretch>
            <a:fillRect/>
          </a:stretch>
        </p:blipFill>
        <p:spPr>
          <a:xfrm rot="-899995" flipH="1">
            <a:off x="7753554" y="446824"/>
            <a:ext cx="786633" cy="901450"/>
          </a:xfrm>
          <a:prstGeom prst="rect">
            <a:avLst/>
          </a:prstGeom>
          <a:noFill/>
          <a:ln>
            <a:noFill/>
          </a:ln>
        </p:spPr>
      </p:pic>
      <p:pic>
        <p:nvPicPr>
          <p:cNvPr id="40" name="Google Shape;40;p4"/>
          <p:cNvPicPr preferRelativeResize="0"/>
          <p:nvPr/>
        </p:nvPicPr>
        <p:blipFill>
          <a:blip r:embed="rId4">
            <a:alphaModFix/>
          </a:blip>
          <a:stretch>
            <a:fillRect/>
          </a:stretch>
        </p:blipFill>
        <p:spPr>
          <a:xfrm rot="-2700232">
            <a:off x="-193462" y="3495870"/>
            <a:ext cx="776727" cy="694648"/>
          </a:xfrm>
          <a:prstGeom prst="rect">
            <a:avLst/>
          </a:prstGeom>
          <a:noFill/>
          <a:ln>
            <a:noFill/>
          </a:ln>
        </p:spPr>
      </p:pic>
      <p:pic>
        <p:nvPicPr>
          <p:cNvPr id="41" name="Google Shape;41;p4"/>
          <p:cNvPicPr preferRelativeResize="0"/>
          <p:nvPr/>
        </p:nvPicPr>
        <p:blipFill>
          <a:blip r:embed="rId3">
            <a:alphaModFix/>
          </a:blip>
          <a:stretch>
            <a:fillRect/>
          </a:stretch>
        </p:blipFill>
        <p:spPr>
          <a:xfrm rot="8100098">
            <a:off x="165850" y="4052697"/>
            <a:ext cx="427954" cy="404478"/>
          </a:xfrm>
          <a:prstGeom prst="rect">
            <a:avLst/>
          </a:prstGeom>
          <a:noFill/>
          <a:ln>
            <a:noFill/>
          </a:ln>
        </p:spPr>
      </p:pic>
      <p:pic>
        <p:nvPicPr>
          <p:cNvPr id="42" name="Google Shape;42;p4"/>
          <p:cNvPicPr preferRelativeResize="0"/>
          <p:nvPr/>
        </p:nvPicPr>
        <p:blipFill>
          <a:blip r:embed="rId6">
            <a:alphaModFix/>
          </a:blip>
          <a:stretch>
            <a:fillRect/>
          </a:stretch>
        </p:blipFill>
        <p:spPr>
          <a:xfrm flipH="1">
            <a:off x="-749802" y="3721000"/>
            <a:ext cx="1142626" cy="1696952"/>
          </a:xfrm>
          <a:prstGeom prst="rect">
            <a:avLst/>
          </a:prstGeom>
          <a:noFill/>
          <a:ln>
            <a:noFill/>
          </a:ln>
        </p:spPr>
      </p:pic>
      <p:pic>
        <p:nvPicPr>
          <p:cNvPr id="43" name="Google Shape;43;p4"/>
          <p:cNvPicPr preferRelativeResize="0"/>
          <p:nvPr/>
        </p:nvPicPr>
        <p:blipFill>
          <a:blip r:embed="rId3">
            <a:alphaModFix/>
          </a:blip>
          <a:stretch>
            <a:fillRect/>
          </a:stretch>
        </p:blipFill>
        <p:spPr>
          <a:xfrm rot="9000117">
            <a:off x="648742" y="4642546"/>
            <a:ext cx="521688" cy="493081"/>
          </a:xfrm>
          <a:prstGeom prst="rect">
            <a:avLst/>
          </a:prstGeom>
          <a:noFill/>
          <a:ln>
            <a:noFill/>
          </a:ln>
        </p:spPr>
      </p:pic>
      <p:pic>
        <p:nvPicPr>
          <p:cNvPr id="44" name="Google Shape;44;p4"/>
          <p:cNvPicPr preferRelativeResize="0"/>
          <p:nvPr/>
        </p:nvPicPr>
        <p:blipFill>
          <a:blip r:embed="rId7">
            <a:alphaModFix/>
          </a:blip>
          <a:stretch>
            <a:fillRect/>
          </a:stretch>
        </p:blipFill>
        <p:spPr>
          <a:xfrm rot="-512685">
            <a:off x="-96490" y="4487828"/>
            <a:ext cx="1105072" cy="114788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5"/>
        <p:cNvGrpSpPr/>
        <p:nvPr/>
      </p:nvGrpSpPr>
      <p:grpSpPr>
        <a:xfrm>
          <a:off x="0" y="0"/>
          <a:ext cx="0" cy="0"/>
          <a:chOff x="0" y="0"/>
          <a:chExt cx="0" cy="0"/>
        </a:xfrm>
      </p:grpSpPr>
      <p:grpSp>
        <p:nvGrpSpPr>
          <p:cNvPr id="46" name="Google Shape;46;p5"/>
          <p:cNvGrpSpPr/>
          <p:nvPr/>
        </p:nvGrpSpPr>
        <p:grpSpPr>
          <a:xfrm rot="10800000">
            <a:off x="-1000421" y="-1784922"/>
            <a:ext cx="11144851" cy="8282009"/>
            <a:chOff x="309900" y="238100"/>
            <a:chExt cx="7048350" cy="5237800"/>
          </a:xfrm>
        </p:grpSpPr>
        <p:sp>
          <p:nvSpPr>
            <p:cNvPr id="47" name="Google Shape;47;p5"/>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56;p5"/>
          <p:cNvSpPr txBox="1">
            <a:spLocks noGrp="1"/>
          </p:cNvSpPr>
          <p:nvPr>
            <p:ph type="title"/>
          </p:nvPr>
        </p:nvSpPr>
        <p:spPr>
          <a:xfrm>
            <a:off x="715100" y="535000"/>
            <a:ext cx="77139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1pPr>
            <a:lvl2pPr lvl="1"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2pPr>
            <a:lvl3pPr lvl="2"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3pPr>
            <a:lvl4pPr lvl="3"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4pPr>
            <a:lvl5pPr lvl="4"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5pPr>
            <a:lvl6pPr lvl="5"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6pPr>
            <a:lvl7pPr lvl="6"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7pPr>
            <a:lvl8pPr lvl="7"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8pPr>
            <a:lvl9pPr lvl="8"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9pPr>
          </a:lstStyle>
          <a:p>
            <a:endParaRPr/>
          </a:p>
        </p:txBody>
      </p:sp>
      <p:sp>
        <p:nvSpPr>
          <p:cNvPr id="57" name="Google Shape;57;p5"/>
          <p:cNvSpPr txBox="1">
            <a:spLocks noGrp="1"/>
          </p:cNvSpPr>
          <p:nvPr>
            <p:ph type="subTitle" idx="1"/>
          </p:nvPr>
        </p:nvSpPr>
        <p:spPr>
          <a:xfrm>
            <a:off x="1502811" y="2546575"/>
            <a:ext cx="2863200" cy="1027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8" name="Google Shape;58;p5"/>
          <p:cNvSpPr txBox="1">
            <a:spLocks noGrp="1"/>
          </p:cNvSpPr>
          <p:nvPr>
            <p:ph type="subTitle" idx="2"/>
          </p:nvPr>
        </p:nvSpPr>
        <p:spPr>
          <a:xfrm>
            <a:off x="1502811" y="2089375"/>
            <a:ext cx="2863200" cy="5334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500" b="1">
                <a:solidFill>
                  <a:schemeClr val="accent4"/>
                </a:solidFill>
                <a:latin typeface="Mali"/>
                <a:ea typeface="Mali"/>
                <a:cs typeface="Mali"/>
                <a:sym typeface="Mali"/>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9" name="Google Shape;59;p5"/>
          <p:cNvSpPr txBox="1">
            <a:spLocks noGrp="1"/>
          </p:cNvSpPr>
          <p:nvPr>
            <p:ph type="subTitle" idx="3"/>
          </p:nvPr>
        </p:nvSpPr>
        <p:spPr>
          <a:xfrm>
            <a:off x="4777985" y="2546575"/>
            <a:ext cx="2863200" cy="1027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0" name="Google Shape;60;p5"/>
          <p:cNvSpPr txBox="1">
            <a:spLocks noGrp="1"/>
          </p:cNvSpPr>
          <p:nvPr>
            <p:ph type="subTitle" idx="4"/>
          </p:nvPr>
        </p:nvSpPr>
        <p:spPr>
          <a:xfrm>
            <a:off x="4777989" y="2089375"/>
            <a:ext cx="2863200" cy="5334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500" b="1">
                <a:solidFill>
                  <a:schemeClr val="accent4"/>
                </a:solidFill>
                <a:latin typeface="Mali"/>
                <a:ea typeface="Mali"/>
                <a:cs typeface="Mali"/>
                <a:sym typeface="Mali"/>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pic>
        <p:nvPicPr>
          <p:cNvPr id="61" name="Google Shape;61;p5"/>
          <p:cNvPicPr preferRelativeResize="0"/>
          <p:nvPr/>
        </p:nvPicPr>
        <p:blipFill>
          <a:blip r:embed="rId2">
            <a:alphaModFix/>
          </a:blip>
          <a:stretch>
            <a:fillRect/>
          </a:stretch>
        </p:blipFill>
        <p:spPr>
          <a:xfrm flipH="1">
            <a:off x="7909110" y="103997"/>
            <a:ext cx="2083579" cy="1587101"/>
          </a:xfrm>
          <a:prstGeom prst="rect">
            <a:avLst/>
          </a:prstGeom>
          <a:noFill/>
          <a:ln>
            <a:noFill/>
          </a:ln>
        </p:spPr>
      </p:pic>
      <p:pic>
        <p:nvPicPr>
          <p:cNvPr id="62" name="Google Shape;62;p5"/>
          <p:cNvPicPr preferRelativeResize="0"/>
          <p:nvPr/>
        </p:nvPicPr>
        <p:blipFill>
          <a:blip r:embed="rId3">
            <a:alphaModFix/>
          </a:blip>
          <a:stretch>
            <a:fillRect/>
          </a:stretch>
        </p:blipFill>
        <p:spPr>
          <a:xfrm rot="6105542">
            <a:off x="8012109" y="60331"/>
            <a:ext cx="532775" cy="503559"/>
          </a:xfrm>
          <a:prstGeom prst="rect">
            <a:avLst/>
          </a:prstGeom>
          <a:noFill/>
          <a:ln>
            <a:noFill/>
          </a:ln>
        </p:spPr>
      </p:pic>
      <p:pic>
        <p:nvPicPr>
          <p:cNvPr id="63" name="Google Shape;63;p5"/>
          <p:cNvPicPr preferRelativeResize="0"/>
          <p:nvPr/>
        </p:nvPicPr>
        <p:blipFill>
          <a:blip r:embed="rId2">
            <a:alphaModFix/>
          </a:blip>
          <a:stretch>
            <a:fillRect/>
          </a:stretch>
        </p:blipFill>
        <p:spPr>
          <a:xfrm rot="899999">
            <a:off x="-636011" y="4120710"/>
            <a:ext cx="2083597" cy="1587103"/>
          </a:xfrm>
          <a:prstGeom prst="rect">
            <a:avLst/>
          </a:prstGeom>
          <a:noFill/>
          <a:ln>
            <a:noFill/>
          </a:ln>
        </p:spPr>
      </p:pic>
      <p:pic>
        <p:nvPicPr>
          <p:cNvPr id="64" name="Google Shape;64;p5"/>
          <p:cNvPicPr preferRelativeResize="0"/>
          <p:nvPr/>
        </p:nvPicPr>
        <p:blipFill>
          <a:blip r:embed="rId3">
            <a:alphaModFix/>
          </a:blip>
          <a:stretch>
            <a:fillRect/>
          </a:stretch>
        </p:blipFill>
        <p:spPr>
          <a:xfrm rot="6300240">
            <a:off x="608824" y="4140186"/>
            <a:ext cx="1113676" cy="1052627"/>
          </a:xfrm>
          <a:prstGeom prst="rect">
            <a:avLst/>
          </a:prstGeom>
          <a:noFill/>
          <a:ln>
            <a:noFill/>
          </a:ln>
        </p:spPr>
      </p:pic>
      <p:pic>
        <p:nvPicPr>
          <p:cNvPr id="65" name="Google Shape;65;p5"/>
          <p:cNvPicPr preferRelativeResize="0"/>
          <p:nvPr/>
        </p:nvPicPr>
        <p:blipFill>
          <a:blip r:embed="rId4">
            <a:alphaModFix/>
          </a:blip>
          <a:stretch>
            <a:fillRect/>
          </a:stretch>
        </p:blipFill>
        <p:spPr>
          <a:xfrm rot="-4500313">
            <a:off x="1254505" y="4426269"/>
            <a:ext cx="924913" cy="827157"/>
          </a:xfrm>
          <a:prstGeom prst="rect">
            <a:avLst/>
          </a:prstGeom>
          <a:noFill/>
          <a:ln>
            <a:noFill/>
          </a:ln>
        </p:spPr>
      </p:pic>
      <p:pic>
        <p:nvPicPr>
          <p:cNvPr id="66" name="Google Shape;66;p5"/>
          <p:cNvPicPr preferRelativeResize="0"/>
          <p:nvPr/>
        </p:nvPicPr>
        <p:blipFill>
          <a:blip r:embed="rId4">
            <a:alphaModFix/>
          </a:blip>
          <a:stretch>
            <a:fillRect/>
          </a:stretch>
        </p:blipFill>
        <p:spPr>
          <a:xfrm rot="-3246497">
            <a:off x="-187823" y="3400138"/>
            <a:ext cx="606705" cy="542576"/>
          </a:xfrm>
          <a:prstGeom prst="rect">
            <a:avLst/>
          </a:prstGeom>
          <a:noFill/>
          <a:ln>
            <a:noFill/>
          </a:ln>
        </p:spPr>
      </p:pic>
      <p:pic>
        <p:nvPicPr>
          <p:cNvPr id="67" name="Google Shape;67;p5"/>
          <p:cNvPicPr preferRelativeResize="0"/>
          <p:nvPr/>
        </p:nvPicPr>
        <p:blipFill>
          <a:blip r:embed="rId5">
            <a:alphaModFix/>
          </a:blip>
          <a:stretch>
            <a:fillRect/>
          </a:stretch>
        </p:blipFill>
        <p:spPr>
          <a:xfrm rot="-512685">
            <a:off x="13622" y="3684028"/>
            <a:ext cx="1105072" cy="1147883"/>
          </a:xfrm>
          <a:prstGeom prst="rect">
            <a:avLst/>
          </a:prstGeom>
          <a:noFill/>
          <a:ln>
            <a:noFill/>
          </a:ln>
        </p:spPr>
      </p:pic>
      <p:pic>
        <p:nvPicPr>
          <p:cNvPr id="68" name="Google Shape;68;p5"/>
          <p:cNvPicPr preferRelativeResize="0"/>
          <p:nvPr/>
        </p:nvPicPr>
        <p:blipFill>
          <a:blip r:embed="rId6">
            <a:alphaModFix/>
          </a:blip>
          <a:stretch>
            <a:fillRect/>
          </a:stretch>
        </p:blipFill>
        <p:spPr>
          <a:xfrm rot="937113">
            <a:off x="424659" y="3704449"/>
            <a:ext cx="750956" cy="268025"/>
          </a:xfrm>
          <a:prstGeom prst="rect">
            <a:avLst/>
          </a:prstGeom>
          <a:noFill/>
          <a:ln>
            <a:noFill/>
          </a:ln>
        </p:spPr>
      </p:pic>
      <p:pic>
        <p:nvPicPr>
          <p:cNvPr id="69" name="Google Shape;69;p5"/>
          <p:cNvPicPr preferRelativeResize="0"/>
          <p:nvPr/>
        </p:nvPicPr>
        <p:blipFill>
          <a:blip r:embed="rId4">
            <a:alphaModFix/>
          </a:blip>
          <a:stretch>
            <a:fillRect/>
          </a:stretch>
        </p:blipFill>
        <p:spPr>
          <a:xfrm rot="-512815">
            <a:off x="8196601" y="198114"/>
            <a:ext cx="989100" cy="884498"/>
          </a:xfrm>
          <a:prstGeom prst="rect">
            <a:avLst/>
          </a:prstGeom>
          <a:noFill/>
          <a:ln>
            <a:noFill/>
          </a:ln>
        </p:spPr>
      </p:pic>
      <p:pic>
        <p:nvPicPr>
          <p:cNvPr id="70" name="Google Shape;70;p5"/>
          <p:cNvPicPr preferRelativeResize="0"/>
          <p:nvPr/>
        </p:nvPicPr>
        <p:blipFill>
          <a:blip r:embed="rId7">
            <a:alphaModFix/>
          </a:blip>
          <a:stretch>
            <a:fillRect/>
          </a:stretch>
        </p:blipFill>
        <p:spPr>
          <a:xfrm rot="-899995" flipH="1">
            <a:off x="7753554" y="446824"/>
            <a:ext cx="786633" cy="9014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8"/>
        <p:cNvGrpSpPr/>
        <p:nvPr/>
      </p:nvGrpSpPr>
      <p:grpSpPr>
        <a:xfrm>
          <a:off x="0" y="0"/>
          <a:ext cx="0" cy="0"/>
          <a:chOff x="0" y="0"/>
          <a:chExt cx="0" cy="0"/>
        </a:xfrm>
      </p:grpSpPr>
      <p:grpSp>
        <p:nvGrpSpPr>
          <p:cNvPr id="119" name="Google Shape;119;p9"/>
          <p:cNvGrpSpPr/>
          <p:nvPr/>
        </p:nvGrpSpPr>
        <p:grpSpPr>
          <a:xfrm>
            <a:off x="-78851" y="-884411"/>
            <a:ext cx="9301707" cy="6912325"/>
            <a:chOff x="309900" y="238100"/>
            <a:chExt cx="7048350" cy="5237800"/>
          </a:xfrm>
        </p:grpSpPr>
        <p:sp>
          <p:nvSpPr>
            <p:cNvPr id="120" name="Google Shape;120;p9"/>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9"/>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9"/>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9"/>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9"/>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9"/>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9"/>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9"/>
          <p:cNvSpPr txBox="1">
            <a:spLocks noGrp="1"/>
          </p:cNvSpPr>
          <p:nvPr>
            <p:ph type="title"/>
          </p:nvPr>
        </p:nvSpPr>
        <p:spPr>
          <a:xfrm>
            <a:off x="2134200" y="1593000"/>
            <a:ext cx="4875600" cy="78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0" name="Google Shape;130;p9"/>
          <p:cNvSpPr txBox="1">
            <a:spLocks noGrp="1"/>
          </p:cNvSpPr>
          <p:nvPr>
            <p:ph type="subTitle" idx="1"/>
          </p:nvPr>
        </p:nvSpPr>
        <p:spPr>
          <a:xfrm>
            <a:off x="2134200" y="2376900"/>
            <a:ext cx="4875600" cy="11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31" name="Google Shape;131;p9"/>
          <p:cNvPicPr preferRelativeResize="0"/>
          <p:nvPr/>
        </p:nvPicPr>
        <p:blipFill>
          <a:blip r:embed="rId2">
            <a:alphaModFix/>
          </a:blip>
          <a:stretch>
            <a:fillRect/>
          </a:stretch>
        </p:blipFill>
        <p:spPr>
          <a:xfrm rot="1800012">
            <a:off x="261795" y="707351"/>
            <a:ext cx="906611" cy="810795"/>
          </a:xfrm>
          <a:prstGeom prst="rect">
            <a:avLst/>
          </a:prstGeom>
          <a:noFill/>
          <a:ln>
            <a:noFill/>
          </a:ln>
        </p:spPr>
      </p:pic>
      <p:pic>
        <p:nvPicPr>
          <p:cNvPr id="132" name="Google Shape;132;p9"/>
          <p:cNvPicPr preferRelativeResize="0"/>
          <p:nvPr/>
        </p:nvPicPr>
        <p:blipFill>
          <a:blip r:embed="rId3">
            <a:alphaModFix/>
          </a:blip>
          <a:stretch>
            <a:fillRect/>
          </a:stretch>
        </p:blipFill>
        <p:spPr>
          <a:xfrm>
            <a:off x="-256650" y="49374"/>
            <a:ext cx="971750" cy="971250"/>
          </a:xfrm>
          <a:prstGeom prst="rect">
            <a:avLst/>
          </a:prstGeom>
          <a:noFill/>
          <a:ln>
            <a:noFill/>
          </a:ln>
        </p:spPr>
      </p:pic>
      <p:pic>
        <p:nvPicPr>
          <p:cNvPr id="133" name="Google Shape;133;p9"/>
          <p:cNvPicPr preferRelativeResize="0"/>
          <p:nvPr/>
        </p:nvPicPr>
        <p:blipFill>
          <a:blip r:embed="rId4">
            <a:alphaModFix/>
          </a:blip>
          <a:stretch>
            <a:fillRect/>
          </a:stretch>
        </p:blipFill>
        <p:spPr>
          <a:xfrm flipH="1">
            <a:off x="715090" y="-340140"/>
            <a:ext cx="638998" cy="908845"/>
          </a:xfrm>
          <a:prstGeom prst="rect">
            <a:avLst/>
          </a:prstGeom>
          <a:noFill/>
          <a:ln>
            <a:noFill/>
          </a:ln>
        </p:spPr>
      </p:pic>
      <p:pic>
        <p:nvPicPr>
          <p:cNvPr id="134" name="Google Shape;134;p9"/>
          <p:cNvPicPr preferRelativeResize="0"/>
          <p:nvPr/>
        </p:nvPicPr>
        <p:blipFill>
          <a:blip r:embed="rId5">
            <a:alphaModFix/>
          </a:blip>
          <a:stretch>
            <a:fillRect/>
          </a:stretch>
        </p:blipFill>
        <p:spPr>
          <a:xfrm>
            <a:off x="-420559" y="875681"/>
            <a:ext cx="1249950" cy="1078815"/>
          </a:xfrm>
          <a:prstGeom prst="rect">
            <a:avLst/>
          </a:prstGeom>
          <a:noFill/>
          <a:ln>
            <a:noFill/>
          </a:ln>
        </p:spPr>
      </p:pic>
      <p:pic>
        <p:nvPicPr>
          <p:cNvPr id="135" name="Google Shape;135;p9"/>
          <p:cNvPicPr preferRelativeResize="0"/>
          <p:nvPr/>
        </p:nvPicPr>
        <p:blipFill>
          <a:blip r:embed="rId2">
            <a:alphaModFix/>
          </a:blip>
          <a:stretch>
            <a:fillRect/>
          </a:stretch>
        </p:blipFill>
        <p:spPr>
          <a:xfrm rot="-6300216">
            <a:off x="1432453" y="625522"/>
            <a:ext cx="374940" cy="335306"/>
          </a:xfrm>
          <a:prstGeom prst="rect">
            <a:avLst/>
          </a:prstGeom>
          <a:noFill/>
          <a:ln>
            <a:noFill/>
          </a:ln>
        </p:spPr>
      </p:pic>
      <p:pic>
        <p:nvPicPr>
          <p:cNvPr id="136" name="Google Shape;136;p9"/>
          <p:cNvPicPr preferRelativeResize="0"/>
          <p:nvPr/>
        </p:nvPicPr>
        <p:blipFill>
          <a:blip r:embed="rId2">
            <a:alphaModFix/>
          </a:blip>
          <a:stretch>
            <a:fillRect/>
          </a:stretch>
        </p:blipFill>
        <p:spPr>
          <a:xfrm rot="4499934" flipH="1">
            <a:off x="8663896" y="2792325"/>
            <a:ext cx="646722" cy="578387"/>
          </a:xfrm>
          <a:prstGeom prst="rect">
            <a:avLst/>
          </a:prstGeom>
          <a:noFill/>
          <a:ln>
            <a:noFill/>
          </a:ln>
        </p:spPr>
      </p:pic>
      <p:pic>
        <p:nvPicPr>
          <p:cNvPr id="137" name="Google Shape;137;p9"/>
          <p:cNvPicPr preferRelativeResize="0"/>
          <p:nvPr/>
        </p:nvPicPr>
        <p:blipFill>
          <a:blip r:embed="rId6">
            <a:alphaModFix/>
          </a:blip>
          <a:stretch>
            <a:fillRect/>
          </a:stretch>
        </p:blipFill>
        <p:spPr>
          <a:xfrm flipH="1">
            <a:off x="8089494" y="3110005"/>
            <a:ext cx="1227725" cy="1150363"/>
          </a:xfrm>
          <a:prstGeom prst="rect">
            <a:avLst/>
          </a:prstGeom>
          <a:noFill/>
          <a:ln>
            <a:noFill/>
          </a:ln>
        </p:spPr>
      </p:pic>
      <p:pic>
        <p:nvPicPr>
          <p:cNvPr id="138" name="Google Shape;138;p9"/>
          <p:cNvPicPr preferRelativeResize="0"/>
          <p:nvPr/>
        </p:nvPicPr>
        <p:blipFill>
          <a:blip r:embed="rId7">
            <a:alphaModFix/>
          </a:blip>
          <a:stretch>
            <a:fillRect/>
          </a:stretch>
        </p:blipFill>
        <p:spPr>
          <a:xfrm rot="-899999" flipH="1">
            <a:off x="7279585" y="4321229"/>
            <a:ext cx="2083597" cy="1587103"/>
          </a:xfrm>
          <a:prstGeom prst="rect">
            <a:avLst/>
          </a:prstGeom>
          <a:noFill/>
          <a:ln>
            <a:noFill/>
          </a:ln>
        </p:spPr>
      </p:pic>
      <p:pic>
        <p:nvPicPr>
          <p:cNvPr id="139" name="Google Shape;139;p9"/>
          <p:cNvPicPr preferRelativeResize="0"/>
          <p:nvPr/>
        </p:nvPicPr>
        <p:blipFill>
          <a:blip r:embed="rId8">
            <a:alphaModFix/>
          </a:blip>
          <a:stretch>
            <a:fillRect/>
          </a:stretch>
        </p:blipFill>
        <p:spPr>
          <a:xfrm rot="-7200036" flipH="1">
            <a:off x="8136180" y="2449757"/>
            <a:ext cx="370408" cy="350094"/>
          </a:xfrm>
          <a:prstGeom prst="rect">
            <a:avLst/>
          </a:prstGeom>
          <a:noFill/>
          <a:ln>
            <a:noFill/>
          </a:ln>
        </p:spPr>
      </p:pic>
      <p:pic>
        <p:nvPicPr>
          <p:cNvPr id="140" name="Google Shape;140;p9"/>
          <p:cNvPicPr preferRelativeResize="0"/>
          <p:nvPr/>
        </p:nvPicPr>
        <p:blipFill>
          <a:blip r:embed="rId2">
            <a:alphaModFix/>
          </a:blip>
          <a:stretch>
            <a:fillRect/>
          </a:stretch>
        </p:blipFill>
        <p:spPr>
          <a:xfrm rot="1799982" flipH="1">
            <a:off x="7057677" y="4697064"/>
            <a:ext cx="729388" cy="652303"/>
          </a:xfrm>
          <a:prstGeom prst="rect">
            <a:avLst/>
          </a:prstGeom>
          <a:noFill/>
          <a:ln>
            <a:noFill/>
          </a:ln>
        </p:spPr>
      </p:pic>
      <p:pic>
        <p:nvPicPr>
          <p:cNvPr id="141" name="Google Shape;141;p9"/>
          <p:cNvPicPr preferRelativeResize="0"/>
          <p:nvPr/>
        </p:nvPicPr>
        <p:blipFill>
          <a:blip r:embed="rId9">
            <a:alphaModFix/>
          </a:blip>
          <a:stretch>
            <a:fillRect/>
          </a:stretch>
        </p:blipFill>
        <p:spPr>
          <a:xfrm rot="1617032" flipH="1">
            <a:off x="7663151" y="4630216"/>
            <a:ext cx="716066" cy="168177"/>
          </a:xfrm>
          <a:prstGeom prst="rect">
            <a:avLst/>
          </a:prstGeom>
          <a:noFill/>
          <a:ln>
            <a:noFill/>
          </a:ln>
        </p:spPr>
      </p:pic>
      <p:pic>
        <p:nvPicPr>
          <p:cNvPr id="142" name="Google Shape;142;p9"/>
          <p:cNvPicPr preferRelativeResize="0"/>
          <p:nvPr/>
        </p:nvPicPr>
        <p:blipFill>
          <a:blip r:embed="rId10">
            <a:alphaModFix/>
          </a:blip>
          <a:stretch>
            <a:fillRect/>
          </a:stretch>
        </p:blipFill>
        <p:spPr>
          <a:xfrm rot="-900011" flipH="1">
            <a:off x="8015655" y="3740039"/>
            <a:ext cx="1706884" cy="1706884"/>
          </a:xfrm>
          <a:prstGeom prst="rect">
            <a:avLst/>
          </a:prstGeom>
          <a:noFill/>
          <a:ln>
            <a:noFill/>
          </a:ln>
        </p:spPr>
      </p:pic>
      <p:pic>
        <p:nvPicPr>
          <p:cNvPr id="143" name="Google Shape;143;p9"/>
          <p:cNvPicPr preferRelativeResize="0"/>
          <p:nvPr/>
        </p:nvPicPr>
        <p:blipFill>
          <a:blip r:embed="rId2">
            <a:alphaModFix/>
          </a:blip>
          <a:stretch>
            <a:fillRect/>
          </a:stretch>
        </p:blipFill>
        <p:spPr>
          <a:xfrm rot="9000079" flipH="1">
            <a:off x="8014869" y="3737348"/>
            <a:ext cx="482332" cy="43134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4"/>
        <p:cNvGrpSpPr/>
        <p:nvPr/>
      </p:nvGrpSpPr>
      <p:grpSpPr>
        <a:xfrm>
          <a:off x="0" y="0"/>
          <a:ext cx="0" cy="0"/>
          <a:chOff x="0" y="0"/>
          <a:chExt cx="0" cy="0"/>
        </a:xfrm>
      </p:grpSpPr>
      <p:sp>
        <p:nvSpPr>
          <p:cNvPr id="145" name="Google Shape;145;p10"/>
          <p:cNvSpPr txBox="1">
            <a:spLocks noGrp="1"/>
          </p:cNvSpPr>
          <p:nvPr>
            <p:ph type="title"/>
          </p:nvPr>
        </p:nvSpPr>
        <p:spPr>
          <a:xfrm>
            <a:off x="2040300" y="1056632"/>
            <a:ext cx="5063400" cy="129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224"/>
        <p:cNvGrpSpPr/>
        <p:nvPr/>
      </p:nvGrpSpPr>
      <p:grpSpPr>
        <a:xfrm>
          <a:off x="0" y="0"/>
          <a:ext cx="0" cy="0"/>
          <a:chOff x="0" y="0"/>
          <a:chExt cx="0" cy="0"/>
        </a:xfrm>
      </p:grpSpPr>
      <p:sp>
        <p:nvSpPr>
          <p:cNvPr id="225" name="Google Shape;225;p16"/>
          <p:cNvSpPr txBox="1">
            <a:spLocks noGrp="1"/>
          </p:cNvSpPr>
          <p:nvPr>
            <p:ph type="subTitle" idx="1"/>
          </p:nvPr>
        </p:nvSpPr>
        <p:spPr>
          <a:xfrm>
            <a:off x="2351700" y="2925450"/>
            <a:ext cx="4440600" cy="60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6" name="Google Shape;226;p16"/>
          <p:cNvSpPr txBox="1">
            <a:spLocks noGrp="1"/>
          </p:cNvSpPr>
          <p:nvPr>
            <p:ph type="title"/>
          </p:nvPr>
        </p:nvSpPr>
        <p:spPr>
          <a:xfrm>
            <a:off x="2127900" y="1213950"/>
            <a:ext cx="4888200" cy="17115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sz="100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pic>
        <p:nvPicPr>
          <p:cNvPr id="227" name="Google Shape;227;p16"/>
          <p:cNvPicPr preferRelativeResize="0"/>
          <p:nvPr/>
        </p:nvPicPr>
        <p:blipFill>
          <a:blip r:embed="rId2">
            <a:alphaModFix/>
          </a:blip>
          <a:stretch>
            <a:fillRect/>
          </a:stretch>
        </p:blipFill>
        <p:spPr>
          <a:xfrm rot="-9462360">
            <a:off x="7303859" y="159938"/>
            <a:ext cx="428531" cy="383251"/>
          </a:xfrm>
          <a:prstGeom prst="rect">
            <a:avLst/>
          </a:prstGeom>
          <a:noFill/>
          <a:ln>
            <a:noFill/>
          </a:ln>
        </p:spPr>
      </p:pic>
      <p:pic>
        <p:nvPicPr>
          <p:cNvPr id="228" name="Google Shape;228;p16"/>
          <p:cNvPicPr preferRelativeResize="0"/>
          <p:nvPr/>
        </p:nvPicPr>
        <p:blipFill>
          <a:blip r:embed="rId3">
            <a:alphaModFix/>
          </a:blip>
          <a:stretch>
            <a:fillRect/>
          </a:stretch>
        </p:blipFill>
        <p:spPr>
          <a:xfrm rot="6299922">
            <a:off x="8628030" y="-185476"/>
            <a:ext cx="654489" cy="618579"/>
          </a:xfrm>
          <a:prstGeom prst="rect">
            <a:avLst/>
          </a:prstGeom>
          <a:noFill/>
          <a:ln>
            <a:noFill/>
          </a:ln>
        </p:spPr>
      </p:pic>
      <p:pic>
        <p:nvPicPr>
          <p:cNvPr id="229" name="Google Shape;229;p16"/>
          <p:cNvPicPr preferRelativeResize="0"/>
          <p:nvPr/>
        </p:nvPicPr>
        <p:blipFill>
          <a:blip r:embed="rId4">
            <a:alphaModFix/>
          </a:blip>
          <a:stretch>
            <a:fillRect/>
          </a:stretch>
        </p:blipFill>
        <p:spPr>
          <a:xfrm>
            <a:off x="8625175" y="1403549"/>
            <a:ext cx="971750" cy="971250"/>
          </a:xfrm>
          <a:prstGeom prst="rect">
            <a:avLst/>
          </a:prstGeom>
          <a:noFill/>
          <a:ln>
            <a:noFill/>
          </a:ln>
        </p:spPr>
      </p:pic>
      <p:pic>
        <p:nvPicPr>
          <p:cNvPr id="230" name="Google Shape;230;p16"/>
          <p:cNvPicPr preferRelativeResize="0"/>
          <p:nvPr/>
        </p:nvPicPr>
        <p:blipFill>
          <a:blip r:embed="rId2">
            <a:alphaModFix/>
          </a:blip>
          <a:stretch>
            <a:fillRect/>
          </a:stretch>
        </p:blipFill>
        <p:spPr>
          <a:xfrm rot="-6110465">
            <a:off x="8056675" y="-145623"/>
            <a:ext cx="774950" cy="692996"/>
          </a:xfrm>
          <a:prstGeom prst="rect">
            <a:avLst/>
          </a:prstGeom>
          <a:noFill/>
          <a:ln>
            <a:noFill/>
          </a:ln>
        </p:spPr>
      </p:pic>
      <p:pic>
        <p:nvPicPr>
          <p:cNvPr id="231" name="Google Shape;231;p16"/>
          <p:cNvPicPr preferRelativeResize="0"/>
          <p:nvPr/>
        </p:nvPicPr>
        <p:blipFill>
          <a:blip r:embed="rId5">
            <a:alphaModFix/>
          </a:blip>
          <a:stretch>
            <a:fillRect/>
          </a:stretch>
        </p:blipFill>
        <p:spPr>
          <a:xfrm flipH="1">
            <a:off x="7935792" y="169183"/>
            <a:ext cx="1706885" cy="1706885"/>
          </a:xfrm>
          <a:prstGeom prst="rect">
            <a:avLst/>
          </a:prstGeom>
          <a:noFill/>
          <a:ln>
            <a:noFill/>
          </a:ln>
        </p:spPr>
      </p:pic>
      <p:pic>
        <p:nvPicPr>
          <p:cNvPr id="232" name="Google Shape;232;p16"/>
          <p:cNvPicPr preferRelativeResize="0"/>
          <p:nvPr/>
        </p:nvPicPr>
        <p:blipFill>
          <a:blip r:embed="rId6">
            <a:alphaModFix/>
          </a:blip>
          <a:stretch>
            <a:fillRect/>
          </a:stretch>
        </p:blipFill>
        <p:spPr>
          <a:xfrm rot="900000">
            <a:off x="7526138" y="84275"/>
            <a:ext cx="786652" cy="901450"/>
          </a:xfrm>
          <a:prstGeom prst="rect">
            <a:avLst/>
          </a:prstGeom>
          <a:noFill/>
          <a:ln>
            <a:noFill/>
          </a:ln>
        </p:spPr>
      </p:pic>
      <p:pic>
        <p:nvPicPr>
          <p:cNvPr id="233" name="Google Shape;233;p16"/>
          <p:cNvPicPr preferRelativeResize="0"/>
          <p:nvPr/>
        </p:nvPicPr>
        <p:blipFill>
          <a:blip r:embed="rId3">
            <a:alphaModFix/>
          </a:blip>
          <a:stretch>
            <a:fillRect/>
          </a:stretch>
        </p:blipFill>
        <p:spPr>
          <a:xfrm rot="6904549">
            <a:off x="8379694" y="2746916"/>
            <a:ext cx="327023" cy="309087"/>
          </a:xfrm>
          <a:prstGeom prst="rect">
            <a:avLst/>
          </a:prstGeom>
          <a:noFill/>
          <a:ln>
            <a:noFill/>
          </a:ln>
        </p:spPr>
      </p:pic>
      <p:pic>
        <p:nvPicPr>
          <p:cNvPr id="234" name="Google Shape;234;p16"/>
          <p:cNvPicPr preferRelativeResize="0"/>
          <p:nvPr/>
        </p:nvPicPr>
        <p:blipFill>
          <a:blip r:embed="rId7">
            <a:alphaModFix/>
          </a:blip>
          <a:stretch>
            <a:fillRect/>
          </a:stretch>
        </p:blipFill>
        <p:spPr>
          <a:xfrm rot="899999">
            <a:off x="-767249" y="3765373"/>
            <a:ext cx="2083597" cy="1587103"/>
          </a:xfrm>
          <a:prstGeom prst="rect">
            <a:avLst/>
          </a:prstGeom>
          <a:noFill/>
          <a:ln>
            <a:noFill/>
          </a:ln>
        </p:spPr>
      </p:pic>
      <p:pic>
        <p:nvPicPr>
          <p:cNvPr id="235" name="Google Shape;235;p16"/>
          <p:cNvPicPr preferRelativeResize="0"/>
          <p:nvPr/>
        </p:nvPicPr>
        <p:blipFill>
          <a:blip r:embed="rId8">
            <a:alphaModFix/>
          </a:blip>
          <a:stretch>
            <a:fillRect/>
          </a:stretch>
        </p:blipFill>
        <p:spPr>
          <a:xfrm>
            <a:off x="101240" y="3458125"/>
            <a:ext cx="1227725" cy="1150363"/>
          </a:xfrm>
          <a:prstGeom prst="rect">
            <a:avLst/>
          </a:prstGeom>
          <a:noFill/>
          <a:ln>
            <a:noFill/>
          </a:ln>
        </p:spPr>
      </p:pic>
      <p:pic>
        <p:nvPicPr>
          <p:cNvPr id="236" name="Google Shape;236;p16"/>
          <p:cNvPicPr preferRelativeResize="0"/>
          <p:nvPr/>
        </p:nvPicPr>
        <p:blipFill>
          <a:blip r:embed="rId9">
            <a:alphaModFix/>
          </a:blip>
          <a:stretch>
            <a:fillRect/>
          </a:stretch>
        </p:blipFill>
        <p:spPr>
          <a:xfrm rot="6245084">
            <a:off x="-218994" y="3007479"/>
            <a:ext cx="887341" cy="984432"/>
          </a:xfrm>
          <a:prstGeom prst="rect">
            <a:avLst/>
          </a:prstGeom>
          <a:noFill/>
          <a:ln>
            <a:noFill/>
          </a:ln>
        </p:spPr>
      </p:pic>
      <p:pic>
        <p:nvPicPr>
          <p:cNvPr id="237" name="Google Shape;237;p16"/>
          <p:cNvPicPr preferRelativeResize="0"/>
          <p:nvPr/>
        </p:nvPicPr>
        <p:blipFill>
          <a:blip r:embed="rId3">
            <a:alphaModFix/>
          </a:blip>
          <a:stretch>
            <a:fillRect/>
          </a:stretch>
        </p:blipFill>
        <p:spPr>
          <a:xfrm rot="6904533">
            <a:off x="766598" y="4579243"/>
            <a:ext cx="870881" cy="823113"/>
          </a:xfrm>
          <a:prstGeom prst="rect">
            <a:avLst/>
          </a:prstGeom>
          <a:noFill/>
          <a:ln>
            <a:noFill/>
          </a:ln>
        </p:spPr>
      </p:pic>
      <p:pic>
        <p:nvPicPr>
          <p:cNvPr id="238" name="Google Shape;238;p16"/>
          <p:cNvPicPr preferRelativeResize="0"/>
          <p:nvPr/>
        </p:nvPicPr>
        <p:blipFill>
          <a:blip r:embed="rId2">
            <a:alphaModFix/>
          </a:blip>
          <a:stretch>
            <a:fillRect/>
          </a:stretch>
        </p:blipFill>
        <p:spPr>
          <a:xfrm rot="5399814" flipH="1">
            <a:off x="1373176" y="4645970"/>
            <a:ext cx="708974" cy="634037"/>
          </a:xfrm>
          <a:prstGeom prst="rect">
            <a:avLst/>
          </a:prstGeom>
          <a:noFill/>
          <a:ln>
            <a:noFill/>
          </a:ln>
        </p:spPr>
      </p:pic>
      <p:pic>
        <p:nvPicPr>
          <p:cNvPr id="239" name="Google Shape;239;p16"/>
          <p:cNvPicPr preferRelativeResize="0"/>
          <p:nvPr/>
        </p:nvPicPr>
        <p:blipFill>
          <a:blip r:embed="rId3">
            <a:alphaModFix/>
          </a:blip>
          <a:stretch>
            <a:fillRect/>
          </a:stretch>
        </p:blipFill>
        <p:spPr>
          <a:xfrm rot="-6300007" flipH="1">
            <a:off x="324177" y="2139275"/>
            <a:ext cx="441150" cy="4169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469"/>
        <p:cNvGrpSpPr/>
        <p:nvPr/>
      </p:nvGrpSpPr>
      <p:grpSpPr>
        <a:xfrm>
          <a:off x="0" y="0"/>
          <a:ext cx="0" cy="0"/>
          <a:chOff x="0" y="0"/>
          <a:chExt cx="0" cy="0"/>
        </a:xfrm>
      </p:grpSpPr>
      <p:grpSp>
        <p:nvGrpSpPr>
          <p:cNvPr id="470" name="Google Shape;470;p28"/>
          <p:cNvGrpSpPr/>
          <p:nvPr/>
        </p:nvGrpSpPr>
        <p:grpSpPr>
          <a:xfrm>
            <a:off x="335589" y="-576430"/>
            <a:ext cx="8472822" cy="6296359"/>
            <a:chOff x="309900" y="238100"/>
            <a:chExt cx="7048350" cy="5237800"/>
          </a:xfrm>
        </p:grpSpPr>
        <p:sp>
          <p:nvSpPr>
            <p:cNvPr id="471" name="Google Shape;471;p28"/>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8"/>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8"/>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8"/>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8"/>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8"/>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8"/>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8"/>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8"/>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480"/>
        <p:cNvGrpSpPr/>
        <p:nvPr/>
      </p:nvGrpSpPr>
      <p:grpSpPr>
        <a:xfrm>
          <a:off x="0" y="0"/>
          <a:ext cx="0" cy="0"/>
          <a:chOff x="0" y="0"/>
          <a:chExt cx="0" cy="0"/>
        </a:xfrm>
      </p:grpSpPr>
      <p:grpSp>
        <p:nvGrpSpPr>
          <p:cNvPr id="481" name="Google Shape;481;p29"/>
          <p:cNvGrpSpPr/>
          <p:nvPr/>
        </p:nvGrpSpPr>
        <p:grpSpPr>
          <a:xfrm>
            <a:off x="-4331943" y="1369342"/>
            <a:ext cx="8945061" cy="6647292"/>
            <a:chOff x="309900" y="238100"/>
            <a:chExt cx="7048350" cy="5237800"/>
          </a:xfrm>
        </p:grpSpPr>
        <p:sp>
          <p:nvSpPr>
            <p:cNvPr id="482" name="Google Shape;482;p29"/>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9"/>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9"/>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9"/>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9"/>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9"/>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9"/>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9"/>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9"/>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1" name="Google Shape;491;p29"/>
          <p:cNvSpPr/>
          <p:nvPr/>
        </p:nvSpPr>
        <p:spPr>
          <a:xfrm>
            <a:off x="4613120" y="-2873142"/>
            <a:ext cx="8862823" cy="6486751"/>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flip="none" rotWithShape="1">
          <a:gsLst>
            <a:gs pos="0">
              <a:schemeClr val="accent3"/>
            </a:gs>
            <a:gs pos="100000">
              <a:schemeClr val="dk2"/>
            </a:gs>
          </a:gsLst>
          <a:lin ang="5400012" scaled="0"/>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9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1pPr>
            <a:lvl2pPr lvl="1" algn="ctr"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2pPr>
            <a:lvl3pPr lvl="2" algn="ctr"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3pPr>
            <a:lvl4pPr lvl="3" algn="ctr"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4pPr>
            <a:lvl5pPr lvl="4" algn="ctr"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5pPr>
            <a:lvl6pPr lvl="5" algn="ctr"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6pPr>
            <a:lvl7pPr lvl="6" algn="ctr"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7pPr>
            <a:lvl8pPr lvl="7" algn="ctr"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8pPr>
            <a:lvl9pPr lvl="8" algn="ctr" rtl="0">
              <a:spcBef>
                <a:spcPts val="0"/>
              </a:spcBef>
              <a:spcAft>
                <a:spcPts val="0"/>
              </a:spcAft>
              <a:buClr>
                <a:schemeClr val="accent4"/>
              </a:buClr>
              <a:buSzPts val="3300"/>
              <a:buFont typeface="Mali"/>
              <a:buNone/>
              <a:defRPr sz="3300" b="1">
                <a:solidFill>
                  <a:schemeClr val="accent4"/>
                </a:solidFill>
                <a:latin typeface="Mali"/>
                <a:ea typeface="Mali"/>
                <a:cs typeface="Mali"/>
                <a:sym typeface="Mali"/>
              </a:defRPr>
            </a:lvl9pPr>
          </a:lstStyle>
          <a:p>
            <a:endParaRPr/>
          </a:p>
        </p:txBody>
      </p:sp>
      <p:sp>
        <p:nvSpPr>
          <p:cNvPr id="7" name="Google Shape;7;p1"/>
          <p:cNvSpPr txBox="1">
            <a:spLocks noGrp="1"/>
          </p:cNvSpPr>
          <p:nvPr>
            <p:ph type="body" idx="1"/>
          </p:nvPr>
        </p:nvSpPr>
        <p:spPr>
          <a:xfrm>
            <a:off x="715100" y="1152475"/>
            <a:ext cx="7713900" cy="3456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6"/>
              </a:buClr>
              <a:buSzPts val="1400"/>
              <a:buFont typeface="Raleway SemiBold"/>
              <a:buChar char="●"/>
              <a:defRPr>
                <a:solidFill>
                  <a:schemeClr val="accent6"/>
                </a:solidFill>
                <a:latin typeface="Raleway SemiBold"/>
                <a:ea typeface="Raleway SemiBold"/>
                <a:cs typeface="Raleway SemiBold"/>
                <a:sym typeface="Raleway SemiBold"/>
              </a:defRPr>
            </a:lvl1pPr>
            <a:lvl2pPr marL="914400" lvl="1" indent="-317500">
              <a:lnSpc>
                <a:spcPct val="100000"/>
              </a:lnSpc>
              <a:spcBef>
                <a:spcPts val="0"/>
              </a:spcBef>
              <a:spcAft>
                <a:spcPts val="0"/>
              </a:spcAft>
              <a:buClr>
                <a:schemeClr val="accent6"/>
              </a:buClr>
              <a:buSzPts val="1400"/>
              <a:buFont typeface="Raleway SemiBold"/>
              <a:buChar char="○"/>
              <a:defRPr>
                <a:solidFill>
                  <a:schemeClr val="accent6"/>
                </a:solidFill>
                <a:latin typeface="Raleway SemiBold"/>
                <a:ea typeface="Raleway SemiBold"/>
                <a:cs typeface="Raleway SemiBold"/>
                <a:sym typeface="Raleway SemiBold"/>
              </a:defRPr>
            </a:lvl2pPr>
            <a:lvl3pPr marL="1371600" lvl="2" indent="-317500">
              <a:lnSpc>
                <a:spcPct val="100000"/>
              </a:lnSpc>
              <a:spcBef>
                <a:spcPts val="0"/>
              </a:spcBef>
              <a:spcAft>
                <a:spcPts val="0"/>
              </a:spcAft>
              <a:buClr>
                <a:schemeClr val="accent6"/>
              </a:buClr>
              <a:buSzPts val="1400"/>
              <a:buFont typeface="Raleway SemiBold"/>
              <a:buChar char="■"/>
              <a:defRPr>
                <a:solidFill>
                  <a:schemeClr val="accent6"/>
                </a:solidFill>
                <a:latin typeface="Raleway SemiBold"/>
                <a:ea typeface="Raleway SemiBold"/>
                <a:cs typeface="Raleway SemiBold"/>
                <a:sym typeface="Raleway SemiBold"/>
              </a:defRPr>
            </a:lvl3pPr>
            <a:lvl4pPr marL="1828800" lvl="3" indent="-317500">
              <a:lnSpc>
                <a:spcPct val="100000"/>
              </a:lnSpc>
              <a:spcBef>
                <a:spcPts val="0"/>
              </a:spcBef>
              <a:spcAft>
                <a:spcPts val="0"/>
              </a:spcAft>
              <a:buClr>
                <a:schemeClr val="accent6"/>
              </a:buClr>
              <a:buSzPts val="1400"/>
              <a:buFont typeface="Raleway SemiBold"/>
              <a:buChar char="●"/>
              <a:defRPr>
                <a:solidFill>
                  <a:schemeClr val="accent6"/>
                </a:solidFill>
                <a:latin typeface="Raleway SemiBold"/>
                <a:ea typeface="Raleway SemiBold"/>
                <a:cs typeface="Raleway SemiBold"/>
                <a:sym typeface="Raleway SemiBold"/>
              </a:defRPr>
            </a:lvl4pPr>
            <a:lvl5pPr marL="2286000" lvl="4" indent="-317500">
              <a:lnSpc>
                <a:spcPct val="100000"/>
              </a:lnSpc>
              <a:spcBef>
                <a:spcPts val="0"/>
              </a:spcBef>
              <a:spcAft>
                <a:spcPts val="0"/>
              </a:spcAft>
              <a:buClr>
                <a:schemeClr val="accent6"/>
              </a:buClr>
              <a:buSzPts val="1400"/>
              <a:buFont typeface="Raleway SemiBold"/>
              <a:buChar char="○"/>
              <a:defRPr>
                <a:solidFill>
                  <a:schemeClr val="accent6"/>
                </a:solidFill>
                <a:latin typeface="Raleway SemiBold"/>
                <a:ea typeface="Raleway SemiBold"/>
                <a:cs typeface="Raleway SemiBold"/>
                <a:sym typeface="Raleway SemiBold"/>
              </a:defRPr>
            </a:lvl5pPr>
            <a:lvl6pPr marL="2743200" lvl="5" indent="-317500">
              <a:lnSpc>
                <a:spcPct val="100000"/>
              </a:lnSpc>
              <a:spcBef>
                <a:spcPts val="0"/>
              </a:spcBef>
              <a:spcAft>
                <a:spcPts val="0"/>
              </a:spcAft>
              <a:buClr>
                <a:schemeClr val="accent6"/>
              </a:buClr>
              <a:buSzPts val="1400"/>
              <a:buFont typeface="Raleway SemiBold"/>
              <a:buChar char="■"/>
              <a:defRPr>
                <a:solidFill>
                  <a:schemeClr val="accent6"/>
                </a:solidFill>
                <a:latin typeface="Raleway SemiBold"/>
                <a:ea typeface="Raleway SemiBold"/>
                <a:cs typeface="Raleway SemiBold"/>
                <a:sym typeface="Raleway SemiBold"/>
              </a:defRPr>
            </a:lvl6pPr>
            <a:lvl7pPr marL="3200400" lvl="6" indent="-317500">
              <a:lnSpc>
                <a:spcPct val="100000"/>
              </a:lnSpc>
              <a:spcBef>
                <a:spcPts val="0"/>
              </a:spcBef>
              <a:spcAft>
                <a:spcPts val="0"/>
              </a:spcAft>
              <a:buClr>
                <a:schemeClr val="accent6"/>
              </a:buClr>
              <a:buSzPts val="1400"/>
              <a:buFont typeface="Raleway SemiBold"/>
              <a:buChar char="●"/>
              <a:defRPr>
                <a:solidFill>
                  <a:schemeClr val="accent6"/>
                </a:solidFill>
                <a:latin typeface="Raleway SemiBold"/>
                <a:ea typeface="Raleway SemiBold"/>
                <a:cs typeface="Raleway SemiBold"/>
                <a:sym typeface="Raleway SemiBold"/>
              </a:defRPr>
            </a:lvl7pPr>
            <a:lvl8pPr marL="3657600" lvl="7" indent="-317500">
              <a:lnSpc>
                <a:spcPct val="100000"/>
              </a:lnSpc>
              <a:spcBef>
                <a:spcPts val="0"/>
              </a:spcBef>
              <a:spcAft>
                <a:spcPts val="0"/>
              </a:spcAft>
              <a:buClr>
                <a:schemeClr val="accent6"/>
              </a:buClr>
              <a:buSzPts val="1400"/>
              <a:buFont typeface="Raleway SemiBold"/>
              <a:buChar char="○"/>
              <a:defRPr>
                <a:solidFill>
                  <a:schemeClr val="accent6"/>
                </a:solidFill>
                <a:latin typeface="Raleway SemiBold"/>
                <a:ea typeface="Raleway SemiBold"/>
                <a:cs typeface="Raleway SemiBold"/>
                <a:sym typeface="Raleway SemiBold"/>
              </a:defRPr>
            </a:lvl8pPr>
            <a:lvl9pPr marL="4114800" lvl="8" indent="-317500">
              <a:lnSpc>
                <a:spcPct val="100000"/>
              </a:lnSpc>
              <a:spcBef>
                <a:spcPts val="0"/>
              </a:spcBef>
              <a:spcAft>
                <a:spcPts val="0"/>
              </a:spcAft>
              <a:buClr>
                <a:schemeClr val="accent6"/>
              </a:buClr>
              <a:buSzPts val="1400"/>
              <a:buFont typeface="Raleway SemiBold"/>
              <a:buChar char="■"/>
              <a:defRPr>
                <a:solidFill>
                  <a:schemeClr val="accent6"/>
                </a:solidFill>
                <a:latin typeface="Raleway SemiBold"/>
                <a:ea typeface="Raleway SemiBold"/>
                <a:cs typeface="Raleway SemiBold"/>
                <a:sym typeface="Raleway SemiBol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5" r:id="rId4"/>
    <p:sldLayoutId id="2147483656" r:id="rId5"/>
    <p:sldLayoutId id="2147483658" r:id="rId6"/>
    <p:sldLayoutId id="2147483662" r:id="rId7"/>
    <p:sldLayoutId id="2147483674" r:id="rId8"/>
    <p:sldLayoutId id="2147483675" r:id="rId9"/>
    <p:sldLayoutId id="2147483680" r:id="rId10"/>
    <p:sldLayoutId id="2147483681" r:id="rId11"/>
    <p:sldLayoutId id="214748368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6.jp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hyperlink" Target="https://scstn.powerschool.com/public/home.html"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hyperlink" Target="https://edtech4beginners.com/2016/09/25/guest-blog-post-how-to-choose-the-perfect-app-for-your-child/" TargetMode="External"/><Relationship Id="rId5" Type="http://schemas.openxmlformats.org/officeDocument/2006/relationships/image" Target="../media/image25.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30.jpeg"/><Relationship Id="rId4" Type="http://schemas.openxmlformats.org/officeDocument/2006/relationships/hyperlink" Target="mailto:johnsonsi@scsk12.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hyperlink" Target="http://www.picserver.org/highway-signs2/c/counselling-services.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3.jp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hyperlink" Target="https://www.peoplematters.in/article/guest-article/roles-of-rewards-recognition-in-performance-management-23699"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3.png"/><Relationship Id="rId3" Type="http://schemas.openxmlformats.org/officeDocument/2006/relationships/diagramLayout" Target="../diagrams/layout1.xml"/><Relationship Id="rId7" Type="http://schemas.openxmlformats.org/officeDocument/2006/relationships/image" Target="../media/image1.png"/><Relationship Id="rId12"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11" Type="http://schemas.openxmlformats.org/officeDocument/2006/relationships/image" Target="../media/image3.png"/><Relationship Id="rId5" Type="http://schemas.openxmlformats.org/officeDocument/2006/relationships/diagramColors" Target="../diagrams/colors1.xml"/><Relationship Id="rId10" Type="http://schemas.openxmlformats.org/officeDocument/2006/relationships/image" Target="../media/image8.png"/><Relationship Id="rId4" Type="http://schemas.openxmlformats.org/officeDocument/2006/relationships/diagramQuickStyle" Target="../diagrams/quickStyle1.xml"/><Relationship Id="rId9" Type="http://schemas.openxmlformats.org/officeDocument/2006/relationships/image" Target="../media/image33.jpg"/><Relationship Id="rId14" Type="http://schemas.openxmlformats.org/officeDocument/2006/relationships/image" Target="../media/image10.png"/></Relationships>
</file>

<file path=ppt/slides/_rels/slide29.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13.png"/><Relationship Id="rId3" Type="http://schemas.openxmlformats.org/officeDocument/2006/relationships/diagramLayout" Target="../diagrams/layout2.xml"/><Relationship Id="rId7" Type="http://schemas.openxmlformats.org/officeDocument/2006/relationships/image" Target="../media/image1.png"/><Relationship Id="rId12"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11" Type="http://schemas.openxmlformats.org/officeDocument/2006/relationships/image" Target="../media/image3.png"/><Relationship Id="rId5" Type="http://schemas.openxmlformats.org/officeDocument/2006/relationships/diagramColors" Target="../diagrams/colors2.xml"/><Relationship Id="rId10" Type="http://schemas.openxmlformats.org/officeDocument/2006/relationships/image" Target="../media/image8.png"/><Relationship Id="rId4" Type="http://schemas.openxmlformats.org/officeDocument/2006/relationships/diagramQuickStyle" Target="../diagrams/quickStyle2.xml"/><Relationship Id="rId9" Type="http://schemas.openxmlformats.org/officeDocument/2006/relationships/image" Target="../media/image4.png"/><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9.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5.png"/><Relationship Id="rId7"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1.png"/><Relationship Id="rId10" Type="http://schemas.openxmlformats.org/officeDocument/2006/relationships/image" Target="../media/image13.png"/><Relationship Id="rId4" Type="http://schemas.openxmlformats.org/officeDocument/2006/relationships/image" Target="../media/image16.jp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hyperlink" Target="http://commons.wikimedia.org/wiki/File:Dont_Bullying.jpg" TargetMode="External"/><Relationship Id="rId2" Type="http://schemas.openxmlformats.org/officeDocument/2006/relationships/image" Target="../media/image36.jpg"/><Relationship Id="rId1" Type="http://schemas.openxmlformats.org/officeDocument/2006/relationships/slideLayout" Target="../slideLayouts/slideLayout10.xml"/><Relationship Id="rId6" Type="http://schemas.openxmlformats.org/officeDocument/2006/relationships/image" Target="../media/image33.jpg"/><Relationship Id="rId5" Type="http://schemas.openxmlformats.org/officeDocument/2006/relationships/image" Target="../media/image4.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3.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diagramColors" Target="../diagrams/colors3.xml"/><Relationship Id="rId11" Type="http://schemas.openxmlformats.org/officeDocument/2006/relationships/image" Target="../media/image3.png"/><Relationship Id="rId5" Type="http://schemas.openxmlformats.org/officeDocument/2006/relationships/diagramQuickStyle" Target="../diagrams/quickStyle3.xml"/><Relationship Id="rId15" Type="http://schemas.openxmlformats.org/officeDocument/2006/relationships/image" Target="../media/image16.jpg"/><Relationship Id="rId10" Type="http://schemas.openxmlformats.org/officeDocument/2006/relationships/image" Target="../media/image8.png"/><Relationship Id="rId4" Type="http://schemas.openxmlformats.org/officeDocument/2006/relationships/diagramLayout" Target="../diagrams/layout3.xml"/><Relationship Id="rId9" Type="http://schemas.openxmlformats.org/officeDocument/2006/relationships/image" Target="../media/image1.png"/><Relationship Id="rId1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40.png"/><Relationship Id="rId4" Type="http://schemas.openxmlformats.org/officeDocument/2006/relationships/hyperlink" Target="https://pursuit.unimelb.edu.au/articles/hearing-loss-still-a-challenge-for-kid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image" Target="../media/image42.gif"/></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33.jpg"/><Relationship Id="rId4" Type="http://schemas.openxmlformats.org/officeDocument/2006/relationships/image" Target="../media/image44.jpeg"/></Relationships>
</file>

<file path=ppt/slides/_rels/slide3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45.jpeg"/><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1.png"/><Relationship Id="rId10" Type="http://schemas.openxmlformats.org/officeDocument/2006/relationships/image" Target="../media/image10.png"/><Relationship Id="rId4" Type="http://schemas.openxmlformats.org/officeDocument/2006/relationships/image" Target="../media/image33.jp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6.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hyperlink" Target="https://pixabay.com/en/refugees-economic-migrants-1020255/" TargetMode="External"/><Relationship Id="rId3" Type="http://schemas.openxmlformats.org/officeDocument/2006/relationships/image" Target="../media/image1.png"/><Relationship Id="rId7"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grpSp>
        <p:nvGrpSpPr>
          <p:cNvPr id="502" name="Google Shape;502;p33"/>
          <p:cNvGrpSpPr/>
          <p:nvPr/>
        </p:nvGrpSpPr>
        <p:grpSpPr>
          <a:xfrm>
            <a:off x="1259315" y="771392"/>
            <a:ext cx="4703364" cy="3495184"/>
            <a:chOff x="309900" y="238100"/>
            <a:chExt cx="7048350" cy="5237800"/>
          </a:xfrm>
        </p:grpSpPr>
        <p:sp>
          <p:nvSpPr>
            <p:cNvPr id="503" name="Google Shape;503;p33"/>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3"/>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3"/>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3"/>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3"/>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3"/>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3"/>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3"/>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3"/>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2" name="Google Shape;512;p33"/>
          <p:cNvSpPr/>
          <p:nvPr/>
        </p:nvSpPr>
        <p:spPr>
          <a:xfrm>
            <a:off x="6653125" y="4299498"/>
            <a:ext cx="1149000" cy="309000"/>
          </a:xfrm>
          <a:prstGeom prst="ellipse">
            <a:avLst/>
          </a:prstGeom>
          <a:solidFill>
            <a:srgbClr val="053A3F">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3"/>
          <p:cNvSpPr/>
          <p:nvPr/>
        </p:nvSpPr>
        <p:spPr>
          <a:xfrm>
            <a:off x="1425797" y="3175747"/>
            <a:ext cx="4370400" cy="447000"/>
          </a:xfrm>
          <a:prstGeom prst="roundRect">
            <a:avLst>
              <a:gd name="adj" fmla="val 50000"/>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4"/>
              </a:solidFill>
            </a:endParaRPr>
          </a:p>
        </p:txBody>
      </p:sp>
      <p:sp>
        <p:nvSpPr>
          <p:cNvPr id="514" name="Google Shape;514;p33"/>
          <p:cNvSpPr txBox="1">
            <a:spLocks noGrp="1"/>
          </p:cNvSpPr>
          <p:nvPr>
            <p:ph type="ctrTitle"/>
          </p:nvPr>
        </p:nvSpPr>
        <p:spPr>
          <a:xfrm>
            <a:off x="1621895" y="349039"/>
            <a:ext cx="4410300" cy="258170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dirty="0">
                <a:latin typeface="Georgia" panose="02040502050405020303" pitchFamily="18" charset="0"/>
              </a:rPr>
              <a:t>WINRIDGE ELEMENTARY SCHOOL</a:t>
            </a:r>
            <a:br>
              <a:rPr lang="en-US" sz="2800" b="1" dirty="0">
                <a:latin typeface="Georgia" panose="02040502050405020303" pitchFamily="18" charset="0"/>
              </a:rPr>
            </a:br>
            <a:r>
              <a:rPr lang="en-US" sz="2800" b="1" dirty="0">
                <a:latin typeface="Georgia" panose="02040502050405020303" pitchFamily="18" charset="0"/>
              </a:rPr>
              <a:t>2023-2024</a:t>
            </a:r>
            <a:br>
              <a:rPr lang="en-US" sz="2800" b="1" dirty="0">
                <a:latin typeface="Georgia" panose="02040502050405020303" pitchFamily="18" charset="0"/>
              </a:rPr>
            </a:br>
            <a:r>
              <a:rPr lang="en-US" sz="2800" b="1" dirty="0">
                <a:latin typeface="Georgia" panose="02040502050405020303" pitchFamily="18" charset="0"/>
              </a:rPr>
              <a:t>Title One </a:t>
            </a:r>
            <a:r>
              <a:rPr lang="en-US" sz="2800" dirty="0">
                <a:latin typeface="Georgia" panose="02040502050405020303" pitchFamily="18" charset="0"/>
              </a:rPr>
              <a:t>and Parent Information </a:t>
            </a:r>
            <a:r>
              <a:rPr lang="en-US" sz="2800" b="1" dirty="0">
                <a:latin typeface="Georgia" panose="02040502050405020303" pitchFamily="18" charset="0"/>
              </a:rPr>
              <a:t>Meeting</a:t>
            </a:r>
            <a:endParaRPr sz="2800" dirty="0"/>
          </a:p>
        </p:txBody>
      </p:sp>
      <p:sp>
        <p:nvSpPr>
          <p:cNvPr id="515" name="Google Shape;515;p33"/>
          <p:cNvSpPr txBox="1">
            <a:spLocks noGrp="1"/>
          </p:cNvSpPr>
          <p:nvPr>
            <p:ph type="subTitle" idx="1"/>
          </p:nvPr>
        </p:nvSpPr>
        <p:spPr>
          <a:xfrm>
            <a:off x="1511297" y="3201250"/>
            <a:ext cx="4199400" cy="39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Winning is the Wildcat Way!</a:t>
            </a:r>
            <a:endParaRPr dirty="0"/>
          </a:p>
        </p:txBody>
      </p:sp>
      <p:pic>
        <p:nvPicPr>
          <p:cNvPr id="517" name="Google Shape;517;p33"/>
          <p:cNvPicPr preferRelativeResize="0"/>
          <p:nvPr/>
        </p:nvPicPr>
        <p:blipFill>
          <a:blip r:embed="rId3">
            <a:alphaModFix/>
          </a:blip>
          <a:stretch>
            <a:fillRect/>
          </a:stretch>
        </p:blipFill>
        <p:spPr>
          <a:xfrm>
            <a:off x="5593831" y="-6237"/>
            <a:ext cx="1509268" cy="1150375"/>
          </a:xfrm>
          <a:prstGeom prst="rect">
            <a:avLst/>
          </a:prstGeom>
          <a:noFill/>
          <a:ln>
            <a:noFill/>
          </a:ln>
        </p:spPr>
      </p:pic>
      <p:pic>
        <p:nvPicPr>
          <p:cNvPr id="518" name="Google Shape;518;p33"/>
          <p:cNvPicPr preferRelativeResize="0"/>
          <p:nvPr/>
        </p:nvPicPr>
        <p:blipFill>
          <a:blip r:embed="rId4">
            <a:alphaModFix/>
          </a:blip>
          <a:stretch>
            <a:fillRect/>
          </a:stretch>
        </p:blipFill>
        <p:spPr>
          <a:xfrm rot="10800000">
            <a:off x="6310723" y="4462777"/>
            <a:ext cx="327023" cy="309086"/>
          </a:xfrm>
          <a:prstGeom prst="rect">
            <a:avLst/>
          </a:prstGeom>
          <a:noFill/>
          <a:ln>
            <a:noFill/>
          </a:ln>
        </p:spPr>
      </p:pic>
      <p:pic>
        <p:nvPicPr>
          <p:cNvPr id="519" name="Google Shape;519;p33"/>
          <p:cNvPicPr preferRelativeResize="0"/>
          <p:nvPr/>
        </p:nvPicPr>
        <p:blipFill>
          <a:blip r:embed="rId5">
            <a:alphaModFix/>
          </a:blip>
          <a:stretch>
            <a:fillRect/>
          </a:stretch>
        </p:blipFill>
        <p:spPr>
          <a:xfrm>
            <a:off x="8254736" y="4391161"/>
            <a:ext cx="486038" cy="434673"/>
          </a:xfrm>
          <a:prstGeom prst="rect">
            <a:avLst/>
          </a:prstGeom>
          <a:noFill/>
          <a:ln>
            <a:noFill/>
          </a:ln>
        </p:spPr>
      </p:pic>
      <p:pic>
        <p:nvPicPr>
          <p:cNvPr id="520" name="Google Shape;520;p33"/>
          <p:cNvPicPr preferRelativeResize="0"/>
          <p:nvPr/>
        </p:nvPicPr>
        <p:blipFill>
          <a:blip r:embed="rId5">
            <a:alphaModFix/>
          </a:blip>
          <a:stretch>
            <a:fillRect/>
          </a:stretch>
        </p:blipFill>
        <p:spPr>
          <a:xfrm rot="2699987">
            <a:off x="7884686" y="3720913"/>
            <a:ext cx="486036" cy="434674"/>
          </a:xfrm>
          <a:prstGeom prst="rect">
            <a:avLst/>
          </a:prstGeom>
          <a:noFill/>
          <a:ln>
            <a:noFill/>
          </a:ln>
        </p:spPr>
      </p:pic>
      <p:pic>
        <p:nvPicPr>
          <p:cNvPr id="3" name="Picture 2" descr="A logo for a school&#10;&#10;Description automatically generated">
            <a:extLst>
              <a:ext uri="{FF2B5EF4-FFF2-40B4-BE49-F238E27FC236}">
                <a16:creationId xmlns:a16="http://schemas.microsoft.com/office/drawing/2014/main" id="{D4911A3A-31B9-70FF-49DE-8B62C046F879}"/>
              </a:ext>
            </a:extLst>
          </p:cNvPr>
          <p:cNvPicPr>
            <a:picLocks noChangeAspect="1"/>
          </p:cNvPicPr>
          <p:nvPr/>
        </p:nvPicPr>
        <p:blipFill>
          <a:blip r:embed="rId6"/>
          <a:stretch>
            <a:fillRect/>
          </a:stretch>
        </p:blipFill>
        <p:spPr>
          <a:xfrm>
            <a:off x="104127" y="103412"/>
            <a:ext cx="1591535" cy="1413511"/>
          </a:xfrm>
          <a:prstGeom prst="rect">
            <a:avLst/>
          </a:prstGeom>
        </p:spPr>
      </p:pic>
      <p:pic>
        <p:nvPicPr>
          <p:cNvPr id="5" name="Google Shape;621;p38">
            <a:extLst>
              <a:ext uri="{FF2B5EF4-FFF2-40B4-BE49-F238E27FC236}">
                <a16:creationId xmlns:a16="http://schemas.microsoft.com/office/drawing/2014/main" id="{E225CBA5-2D60-F19C-32F5-FAC77437882A}"/>
              </a:ext>
            </a:extLst>
          </p:cNvPr>
          <p:cNvPicPr preferRelativeResize="0"/>
          <p:nvPr/>
        </p:nvPicPr>
        <p:blipFill>
          <a:blip r:embed="rId7">
            <a:alphaModFix/>
          </a:blip>
          <a:stretch>
            <a:fillRect/>
          </a:stretch>
        </p:blipFill>
        <p:spPr>
          <a:xfrm>
            <a:off x="6293697" y="1290898"/>
            <a:ext cx="2447077" cy="2401350"/>
          </a:xfrm>
          <a:prstGeom prst="rect">
            <a:avLst/>
          </a:prstGeom>
          <a:noFill/>
          <a:ln>
            <a:noFill/>
          </a:ln>
        </p:spPr>
      </p:pic>
      <p:sp>
        <p:nvSpPr>
          <p:cNvPr id="8" name="TextBox 7">
            <a:extLst>
              <a:ext uri="{FF2B5EF4-FFF2-40B4-BE49-F238E27FC236}">
                <a16:creationId xmlns:a16="http://schemas.microsoft.com/office/drawing/2014/main" id="{5B2FD603-B71C-5C78-8281-2BA12778EC1B}"/>
              </a:ext>
            </a:extLst>
          </p:cNvPr>
          <p:cNvSpPr txBox="1"/>
          <p:nvPr/>
        </p:nvSpPr>
        <p:spPr>
          <a:xfrm>
            <a:off x="1767097" y="3814197"/>
            <a:ext cx="3826734" cy="400110"/>
          </a:xfrm>
          <a:prstGeom prst="rect">
            <a:avLst/>
          </a:prstGeom>
          <a:noFill/>
        </p:spPr>
        <p:txBody>
          <a:bodyPr wrap="square">
            <a:spAutoFit/>
          </a:bodyPr>
          <a:lstStyle/>
          <a:p>
            <a:pPr algn="ctr"/>
            <a:r>
              <a:rPr lang="en-US" sz="2000" dirty="0"/>
              <a:t>August 23 and 24, 2023</a:t>
            </a:r>
          </a:p>
        </p:txBody>
      </p:sp>
      <p:pic>
        <p:nvPicPr>
          <p:cNvPr id="4" name="Picture 3" descr="A logo with a torch and a graduation cap&#10;&#10;Description automatically generated">
            <a:extLst>
              <a:ext uri="{FF2B5EF4-FFF2-40B4-BE49-F238E27FC236}">
                <a16:creationId xmlns:a16="http://schemas.microsoft.com/office/drawing/2014/main" id="{4103E598-1F10-923E-0F0C-F730CB018DC8}"/>
              </a:ext>
            </a:extLst>
          </p:cNvPr>
          <p:cNvPicPr>
            <a:picLocks noChangeAspect="1"/>
          </p:cNvPicPr>
          <p:nvPr/>
        </p:nvPicPr>
        <p:blipFill>
          <a:blip r:embed="rId8"/>
          <a:stretch>
            <a:fillRect/>
          </a:stretch>
        </p:blipFill>
        <p:spPr>
          <a:xfrm>
            <a:off x="5130317" y="4016957"/>
            <a:ext cx="1041436" cy="882138"/>
          </a:xfrm>
          <a:prstGeom prst="rect">
            <a:avLst/>
          </a:prstGeom>
        </p:spPr>
      </p:pic>
      <p:pic>
        <p:nvPicPr>
          <p:cNvPr id="6" name="Picture 5" descr="A logo with a torch and a graduation cap&#10;&#10;Description automatically generated">
            <a:extLst>
              <a:ext uri="{FF2B5EF4-FFF2-40B4-BE49-F238E27FC236}">
                <a16:creationId xmlns:a16="http://schemas.microsoft.com/office/drawing/2014/main" id="{94B2F1B0-959F-53B8-BB08-20BDC668E76C}"/>
              </a:ext>
            </a:extLst>
          </p:cNvPr>
          <p:cNvPicPr>
            <a:picLocks noChangeAspect="1"/>
          </p:cNvPicPr>
          <p:nvPr/>
        </p:nvPicPr>
        <p:blipFill>
          <a:blip r:embed="rId8"/>
          <a:stretch>
            <a:fillRect/>
          </a:stretch>
        </p:blipFill>
        <p:spPr>
          <a:xfrm>
            <a:off x="7630979" y="47475"/>
            <a:ext cx="1210513" cy="10253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0" y="748145"/>
            <a:ext cx="8977745" cy="4338205"/>
          </a:xfrm>
        </p:spPr>
        <p:txBody>
          <a:bodyPr>
            <a:normAutofit fontScale="25000" lnSpcReduction="20000"/>
          </a:bodyPr>
          <a:lstStyle/>
          <a:p>
            <a:pPr marL="274320" indent="-192024">
              <a:lnSpc>
                <a:spcPct val="80000"/>
              </a:lnSpc>
              <a:buClr>
                <a:schemeClr val="tx1">
                  <a:shade val="95000"/>
                </a:schemeClr>
              </a:buClr>
              <a:buNone/>
              <a:defRPr/>
            </a:pPr>
            <a:r>
              <a:rPr lang="en-US" sz="8400" b="1" dirty="0">
                <a:latin typeface="Times New Roman" panose="02020603050405020304" pitchFamily="18" charset="0"/>
                <a:cs typeface="Times New Roman" panose="02020603050405020304" pitchFamily="18" charset="0"/>
              </a:rPr>
              <a:t>All parents have the right to request the following: </a:t>
            </a:r>
            <a:endParaRPr lang="en-US" sz="8400" dirty="0">
              <a:latin typeface="Times New Roman" panose="02020603050405020304" pitchFamily="18" charset="0"/>
              <a:cs typeface="Times New Roman" panose="02020603050405020304" pitchFamily="18" charset="0"/>
            </a:endParaRPr>
          </a:p>
          <a:p>
            <a:pPr marL="274320" indent="-192024">
              <a:lnSpc>
                <a:spcPct val="80000"/>
              </a:lnSpc>
              <a:buClr>
                <a:schemeClr val="tx1">
                  <a:shade val="95000"/>
                </a:schemeClr>
              </a:buClr>
              <a:buFont typeface="Wingdings 3"/>
              <a:buChar char=""/>
              <a:defRPr/>
            </a:pPr>
            <a:r>
              <a:rPr lang="en-US" sz="8400" dirty="0">
                <a:latin typeface="Times New Roman" panose="02020603050405020304" pitchFamily="18" charset="0"/>
                <a:cs typeface="Times New Roman" panose="02020603050405020304" pitchFamily="18" charset="0"/>
              </a:rPr>
              <a:t>A teacher’s professional qualifications, licensure, grade(s) certification, waivers </a:t>
            </a:r>
          </a:p>
          <a:p>
            <a:pPr marL="274320" indent="-192024">
              <a:lnSpc>
                <a:spcPct val="80000"/>
              </a:lnSpc>
              <a:buClr>
                <a:schemeClr val="tx1">
                  <a:shade val="95000"/>
                </a:schemeClr>
              </a:buClr>
              <a:buFont typeface="Wingdings 3"/>
              <a:buChar char=""/>
              <a:defRPr/>
            </a:pPr>
            <a:r>
              <a:rPr lang="en-US" sz="8400" dirty="0">
                <a:latin typeface="Times New Roman" panose="02020603050405020304" pitchFamily="18" charset="0"/>
                <a:cs typeface="Times New Roman" panose="02020603050405020304" pitchFamily="18" charset="0"/>
              </a:rPr>
              <a:t>A teacher’s baccalaureate and/or graduate degree, fields of endorsement, previous teaching experience </a:t>
            </a:r>
          </a:p>
          <a:p>
            <a:pPr marL="274320" indent="-192024">
              <a:lnSpc>
                <a:spcPct val="80000"/>
              </a:lnSpc>
              <a:buClr>
                <a:schemeClr val="tx1">
                  <a:shade val="95000"/>
                </a:schemeClr>
              </a:buClr>
              <a:buFont typeface="Wingdings 3"/>
              <a:buChar char=""/>
              <a:defRPr/>
            </a:pPr>
            <a:r>
              <a:rPr lang="en-US" sz="8400" dirty="0">
                <a:latin typeface="Times New Roman" panose="02020603050405020304" pitchFamily="18" charset="0"/>
                <a:cs typeface="Times New Roman" panose="02020603050405020304" pitchFamily="18" charset="0"/>
              </a:rPr>
              <a:t>A paraprofessional’s qualifications </a:t>
            </a:r>
          </a:p>
          <a:p>
            <a:pPr marL="274320" indent="-192024">
              <a:lnSpc>
                <a:spcPct val="80000"/>
              </a:lnSpc>
              <a:buClr>
                <a:schemeClr val="tx1">
                  <a:shade val="95000"/>
                </a:schemeClr>
              </a:buClr>
              <a:buFont typeface="Wingdings 3"/>
              <a:buChar char=""/>
              <a:defRPr/>
            </a:pPr>
            <a:r>
              <a:rPr lang="en-US" sz="8400" dirty="0">
                <a:latin typeface="Times New Roman" panose="02020603050405020304" pitchFamily="18" charset="0"/>
                <a:cs typeface="Times New Roman" panose="02020603050405020304" pitchFamily="18" charset="0"/>
              </a:rPr>
              <a:t>An annual notice of Student Education Records Privacy and notice for disclosure of School Directory Information </a:t>
            </a:r>
          </a:p>
          <a:p>
            <a:pPr marL="274320" indent="-192024">
              <a:lnSpc>
                <a:spcPct val="80000"/>
              </a:lnSpc>
              <a:buClr>
                <a:schemeClr val="tx1">
                  <a:shade val="95000"/>
                </a:schemeClr>
              </a:buClr>
              <a:buFont typeface="Wingdings 3"/>
              <a:buChar char=""/>
              <a:defRPr/>
            </a:pPr>
            <a:r>
              <a:rPr lang="en-US" sz="8400" dirty="0">
                <a:latin typeface="Times New Roman" panose="02020603050405020304" pitchFamily="18" charset="0"/>
                <a:cs typeface="Times New Roman" panose="02020603050405020304" pitchFamily="18" charset="0"/>
              </a:rPr>
              <a:t>An assurance that their child’s name, address and telephone listing not be released to military recruiters </a:t>
            </a:r>
          </a:p>
          <a:p>
            <a:pPr marL="274320" indent="-192024">
              <a:lnSpc>
                <a:spcPct val="80000"/>
              </a:lnSpc>
              <a:buClr>
                <a:schemeClr val="tx1">
                  <a:shade val="95000"/>
                </a:schemeClr>
              </a:buClr>
              <a:buNone/>
              <a:defRPr/>
            </a:pPr>
            <a:endParaRPr lang="en-US" sz="8400" dirty="0">
              <a:latin typeface="Times New Roman" panose="02020603050405020304" pitchFamily="18" charset="0"/>
              <a:cs typeface="Times New Roman" panose="02020603050405020304" pitchFamily="18" charset="0"/>
            </a:endParaRPr>
          </a:p>
          <a:p>
            <a:pPr marL="274320" indent="-192024">
              <a:lnSpc>
                <a:spcPct val="80000"/>
              </a:lnSpc>
              <a:buClr>
                <a:schemeClr val="tx1">
                  <a:shade val="95000"/>
                </a:schemeClr>
              </a:buClr>
              <a:buNone/>
              <a:defRPr/>
            </a:pPr>
            <a:r>
              <a:rPr lang="en-US" sz="8400" b="1" dirty="0">
                <a:latin typeface="Times New Roman" panose="02020603050405020304" pitchFamily="18" charset="0"/>
                <a:cs typeface="Times New Roman" panose="02020603050405020304" pitchFamily="18" charset="0"/>
              </a:rPr>
              <a:t>All parents will receive information on the following:</a:t>
            </a:r>
            <a:endParaRPr lang="en-US" sz="8400" dirty="0">
              <a:latin typeface="Times New Roman" panose="02020603050405020304" pitchFamily="18" charset="0"/>
              <a:cs typeface="Times New Roman" panose="02020603050405020304" pitchFamily="18" charset="0"/>
            </a:endParaRPr>
          </a:p>
          <a:p>
            <a:pPr marL="274320" indent="-192024">
              <a:lnSpc>
                <a:spcPct val="80000"/>
              </a:lnSpc>
              <a:buClr>
                <a:schemeClr val="tx1">
                  <a:shade val="95000"/>
                </a:schemeClr>
              </a:buClr>
              <a:buFont typeface="Wingdings 3"/>
              <a:buChar char=""/>
              <a:defRPr/>
            </a:pPr>
            <a:r>
              <a:rPr lang="en-US" sz="8400" dirty="0">
                <a:latin typeface="Times New Roman" panose="02020603050405020304" pitchFamily="18" charset="0"/>
                <a:cs typeface="Times New Roman" panose="02020603050405020304" pitchFamily="18" charset="0"/>
              </a:rPr>
              <a:t>Their child’s level of achievement on each of the state’s academic assessments </a:t>
            </a:r>
          </a:p>
          <a:p>
            <a:pPr marL="274320" indent="-192024">
              <a:lnSpc>
                <a:spcPct val="80000"/>
              </a:lnSpc>
              <a:buClr>
                <a:schemeClr val="tx1">
                  <a:shade val="95000"/>
                </a:schemeClr>
              </a:buClr>
              <a:buFont typeface="Wingdings 3"/>
              <a:buChar char=""/>
              <a:defRPr/>
            </a:pPr>
            <a:r>
              <a:rPr lang="en-US" sz="8400" dirty="0">
                <a:latin typeface="Times New Roman" panose="02020603050405020304" pitchFamily="18" charset="0"/>
                <a:cs typeface="Times New Roman" panose="02020603050405020304" pitchFamily="18" charset="0"/>
              </a:rPr>
              <a:t>Notification of right to transfer their child to another school in the district if the student becomes the victim of a violent crime or is assigned to an unsafe school   </a:t>
            </a:r>
          </a:p>
          <a:p>
            <a:pPr marL="274320" indent="-192024">
              <a:lnSpc>
                <a:spcPct val="80000"/>
              </a:lnSpc>
              <a:buClr>
                <a:schemeClr val="tx1">
                  <a:shade val="95000"/>
                </a:schemeClr>
              </a:buClr>
              <a:buFont typeface="Wingdings 3"/>
              <a:buChar char=""/>
              <a:defRPr/>
            </a:pPr>
            <a:r>
              <a:rPr lang="en-US" sz="8400" dirty="0">
                <a:latin typeface="Times New Roman" panose="02020603050405020304" pitchFamily="18" charset="0"/>
                <a:cs typeface="Times New Roman" panose="02020603050405020304" pitchFamily="18" charset="0"/>
              </a:rPr>
              <a:t>District Family Involvement Policy and School Parent Involvement Policy </a:t>
            </a:r>
          </a:p>
          <a:p>
            <a:pPr marL="274320" indent="-192024">
              <a:lnSpc>
                <a:spcPct val="80000"/>
              </a:lnSpc>
              <a:buClr>
                <a:schemeClr val="tx1">
                  <a:shade val="95000"/>
                </a:schemeClr>
              </a:buClr>
              <a:buFont typeface="Wingdings 3"/>
              <a:buChar char=""/>
              <a:defRPr/>
            </a:pPr>
            <a:r>
              <a:rPr lang="en-US" sz="8400" dirty="0">
                <a:latin typeface="Times New Roman" panose="02020603050405020304" pitchFamily="18" charset="0"/>
                <a:cs typeface="Times New Roman" panose="02020603050405020304" pitchFamily="18" charset="0"/>
              </a:rPr>
              <a:t>Their right to public school choice, Supplemental Educational Services and more effective involvement if their child’s school is identified for school improvement </a:t>
            </a:r>
          </a:p>
          <a:p>
            <a:pPr marL="274320" indent="-192024">
              <a:lnSpc>
                <a:spcPct val="80000"/>
              </a:lnSpc>
              <a:buClr>
                <a:schemeClr val="tx1">
                  <a:shade val="95000"/>
                </a:schemeClr>
              </a:buClr>
              <a:buFont typeface="Wingdings 3"/>
              <a:buChar char=""/>
              <a:defRPr/>
            </a:pPr>
            <a:endParaRPr lang="en-US" sz="4350" b="1" dirty="0"/>
          </a:p>
          <a:p>
            <a:pPr marL="274320" indent="-192024">
              <a:lnSpc>
                <a:spcPct val="80000"/>
              </a:lnSpc>
              <a:buClr>
                <a:schemeClr val="tx1">
                  <a:shade val="95000"/>
                </a:schemeClr>
              </a:buClr>
              <a:buNone/>
              <a:defRPr/>
            </a:pPr>
            <a:endParaRPr lang="en-US" sz="1350" dirty="0"/>
          </a:p>
        </p:txBody>
      </p:sp>
      <p:sp>
        <p:nvSpPr>
          <p:cNvPr id="6146" name="Rectangle 2"/>
          <p:cNvSpPr>
            <a:spLocks noGrp="1" noChangeArrowheads="1"/>
          </p:cNvSpPr>
          <p:nvPr>
            <p:ph type="title"/>
          </p:nvPr>
        </p:nvSpPr>
        <p:spPr>
          <a:xfrm>
            <a:off x="1771650" y="57150"/>
            <a:ext cx="5257800" cy="800100"/>
          </a:xfrm>
        </p:spPr>
        <p:txBody>
          <a:bodyPr>
            <a:noAutofit/>
          </a:bodyPr>
          <a:lstStyle/>
          <a:p>
            <a:pPr>
              <a:defRPr/>
            </a:pPr>
            <a:r>
              <a:rPr lang="en-US" sz="4050" i="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Parent’s Right to Know</a:t>
            </a:r>
          </a:p>
        </p:txBody>
      </p:sp>
    </p:spTree>
    <p:extLst>
      <p:ext uri="{BB962C8B-B14F-4D97-AF65-F5344CB8AC3E}">
        <p14:creationId xmlns:p14="http://schemas.microsoft.com/office/powerpoint/2010/main" val="645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7" name="Google Shape;527;p34"/>
          <p:cNvSpPr txBox="1"/>
          <p:nvPr/>
        </p:nvSpPr>
        <p:spPr>
          <a:xfrm>
            <a:off x="993248" y="0"/>
            <a:ext cx="6550552" cy="820883"/>
          </a:xfrm>
          <a:prstGeom prst="rect">
            <a:avLst/>
          </a:prstGeom>
          <a:noFill/>
          <a:ln>
            <a:noFill/>
          </a:ln>
        </p:spPr>
        <p:txBody>
          <a:bodyPr spcFirstLastPara="1" wrap="square" lIns="91425" tIns="91425" rIns="0" bIns="91425" anchor="t" anchorCtr="0">
            <a:noAutofit/>
          </a:bodyPr>
          <a:lstStyle/>
          <a:p>
            <a:pPr marL="0" lvl="0" indent="0" algn="ctr" rtl="0">
              <a:spcBef>
                <a:spcPts val="0"/>
              </a:spcBef>
              <a:spcAft>
                <a:spcPts val="0"/>
              </a:spcAft>
              <a:buNone/>
            </a:pPr>
            <a:r>
              <a:rPr lang="en-US" sz="4000" dirty="0">
                <a:solidFill>
                  <a:schemeClr val="accent6"/>
                </a:solidFill>
                <a:latin typeface="Raleway SemiBold"/>
                <a:ea typeface="Raleway SemiBold"/>
                <a:cs typeface="Raleway SemiBold"/>
                <a:sym typeface="Raleway SemiBold"/>
              </a:rPr>
              <a:t>Parental Involvement</a:t>
            </a:r>
            <a:endParaRPr sz="4000" dirty="0">
              <a:solidFill>
                <a:schemeClr val="accent6"/>
              </a:solidFill>
              <a:latin typeface="Raleway SemiBold"/>
              <a:ea typeface="Raleway SemiBold"/>
              <a:cs typeface="Raleway SemiBold"/>
              <a:sym typeface="Raleway SemiBold"/>
            </a:endParaRPr>
          </a:p>
        </p:txBody>
      </p:sp>
      <p:pic>
        <p:nvPicPr>
          <p:cNvPr id="530" name="Google Shape;530;p34"/>
          <p:cNvPicPr preferRelativeResize="0"/>
          <p:nvPr/>
        </p:nvPicPr>
        <p:blipFill>
          <a:blip r:embed="rId3">
            <a:alphaModFix/>
          </a:blip>
          <a:stretch>
            <a:fillRect/>
          </a:stretch>
        </p:blipFill>
        <p:spPr>
          <a:xfrm rot="-6300114">
            <a:off x="367914" y="230271"/>
            <a:ext cx="862991" cy="978405"/>
          </a:xfrm>
          <a:prstGeom prst="rect">
            <a:avLst/>
          </a:prstGeom>
          <a:noFill/>
          <a:ln>
            <a:noFill/>
          </a:ln>
        </p:spPr>
      </p:pic>
      <p:pic>
        <p:nvPicPr>
          <p:cNvPr id="531" name="Google Shape;531;p34"/>
          <p:cNvPicPr preferRelativeResize="0"/>
          <p:nvPr/>
        </p:nvPicPr>
        <p:blipFill>
          <a:blip r:embed="rId4">
            <a:alphaModFix/>
          </a:blip>
          <a:stretch>
            <a:fillRect/>
          </a:stretch>
        </p:blipFill>
        <p:spPr>
          <a:xfrm rot="8100107">
            <a:off x="8216795" y="45059"/>
            <a:ext cx="783595" cy="730764"/>
          </a:xfrm>
          <a:prstGeom prst="rect">
            <a:avLst/>
          </a:prstGeom>
          <a:noFill/>
          <a:ln>
            <a:noFill/>
          </a:ln>
        </p:spPr>
      </p:pic>
      <p:sp>
        <p:nvSpPr>
          <p:cNvPr id="6" name="TextBox 5">
            <a:extLst>
              <a:ext uri="{FF2B5EF4-FFF2-40B4-BE49-F238E27FC236}">
                <a16:creationId xmlns:a16="http://schemas.microsoft.com/office/drawing/2014/main" id="{E78F34E3-BDEC-F9ED-81F2-D474D6BFBC6F}"/>
              </a:ext>
            </a:extLst>
          </p:cNvPr>
          <p:cNvSpPr txBox="1"/>
          <p:nvPr/>
        </p:nvSpPr>
        <p:spPr>
          <a:xfrm>
            <a:off x="3979719" y="820883"/>
            <a:ext cx="5049982" cy="4154984"/>
          </a:xfrm>
          <a:prstGeom prst="rect">
            <a:avLst/>
          </a:prstGeom>
          <a:noFill/>
        </p:spPr>
        <p:txBody>
          <a:bodyPr wrap="square" rtlCol="0">
            <a:spAutoFit/>
          </a:bodyPr>
          <a:lstStyle/>
          <a:p>
            <a:pPr algn="ctr"/>
            <a:r>
              <a:rPr lang="en-US" altLang="en-US" sz="2400" b="1" dirty="0">
                <a:highlight>
                  <a:srgbClr val="FFFF00"/>
                </a:highlight>
                <a:latin typeface="Times New Roman" panose="02020603050405020304" pitchFamily="18" charset="0"/>
              </a:rPr>
              <a:t>Parental Involvement Activities</a:t>
            </a:r>
          </a:p>
          <a:p>
            <a:pPr marL="342900" indent="-342900">
              <a:buFont typeface="Arial" panose="020B0604020202020204" pitchFamily="34" charset="0"/>
              <a:buChar char="•"/>
            </a:pPr>
            <a:r>
              <a:rPr lang="en-US" altLang="en-US" sz="2000" dirty="0">
                <a:latin typeface="Times New Roman" panose="02020603050405020304" pitchFamily="18" charset="0"/>
              </a:rPr>
              <a:t>Meet the Teacher Night </a:t>
            </a:r>
          </a:p>
          <a:p>
            <a:pPr marL="342900" indent="-342900">
              <a:buFont typeface="Arial" panose="020B0604020202020204" pitchFamily="34" charset="0"/>
              <a:buChar char="•"/>
            </a:pPr>
            <a:r>
              <a:rPr lang="en-US" altLang="en-US" sz="2000" dirty="0">
                <a:latin typeface="Times New Roman" panose="02020603050405020304" pitchFamily="18" charset="0"/>
              </a:rPr>
              <a:t>Room Parent</a:t>
            </a:r>
          </a:p>
          <a:p>
            <a:pPr marL="342900" indent="-342900">
              <a:buFont typeface="Arial" panose="020B0604020202020204" pitchFamily="34" charset="0"/>
              <a:buChar char="•"/>
            </a:pPr>
            <a:r>
              <a:rPr lang="en-US" altLang="en-US" sz="2000" dirty="0">
                <a:latin typeface="Times New Roman" panose="02020603050405020304" pitchFamily="18" charset="0"/>
              </a:rPr>
              <a:t>Parent/Teacher Conferences (1 each semester)</a:t>
            </a:r>
          </a:p>
          <a:p>
            <a:pPr marL="342900" indent="-342900">
              <a:buFont typeface="Arial" panose="020B0604020202020204" pitchFamily="34" charset="0"/>
              <a:buChar char="•"/>
            </a:pPr>
            <a:r>
              <a:rPr lang="en-US" altLang="en-US" sz="2000" dirty="0">
                <a:latin typeface="Times New Roman" panose="02020603050405020304" pitchFamily="18" charset="0"/>
              </a:rPr>
              <a:t>Various meetings (School Improvement Plan and PIE)   </a:t>
            </a:r>
          </a:p>
          <a:p>
            <a:pPr marL="342900" indent="-342900">
              <a:buFont typeface="Arial" panose="020B0604020202020204" pitchFamily="34" charset="0"/>
              <a:buChar char="•"/>
            </a:pPr>
            <a:r>
              <a:rPr lang="en-US" altLang="en-US" sz="2000" dirty="0">
                <a:latin typeface="Times New Roman" panose="02020603050405020304" pitchFamily="18" charset="0"/>
              </a:rPr>
              <a:t>Parent Workshops (Ms. Johnson)</a:t>
            </a:r>
          </a:p>
          <a:p>
            <a:pPr marL="342900" indent="-342900">
              <a:buFont typeface="Arial" panose="020B0604020202020204" pitchFamily="34" charset="0"/>
              <a:buChar char="•"/>
            </a:pPr>
            <a:r>
              <a:rPr lang="en-US" altLang="en-US" sz="2000" dirty="0">
                <a:latin typeface="Times New Roman" panose="02020603050405020304" pitchFamily="18" charset="0"/>
              </a:rPr>
              <a:t>Family Events (Book Fair and Literacy Night)</a:t>
            </a:r>
          </a:p>
          <a:p>
            <a:pPr marL="342900" indent="-342900">
              <a:buFont typeface="Arial" panose="020B0604020202020204" pitchFamily="34" charset="0"/>
              <a:buChar char="•"/>
            </a:pPr>
            <a:r>
              <a:rPr lang="en-US" altLang="en-US" sz="2000" dirty="0">
                <a:latin typeface="Times New Roman" panose="02020603050405020304" pitchFamily="18" charset="0"/>
              </a:rPr>
              <a:t>Awards Assemblies (After each report card)</a:t>
            </a:r>
          </a:p>
          <a:p>
            <a:pPr marL="342900" indent="-342900">
              <a:buFont typeface="Arial" panose="020B0604020202020204" pitchFamily="34" charset="0"/>
              <a:buChar char="•"/>
            </a:pPr>
            <a:r>
              <a:rPr lang="en-US" altLang="en-US" sz="2000" dirty="0">
                <a:latin typeface="Times New Roman" panose="02020603050405020304" pitchFamily="18" charset="0"/>
              </a:rPr>
              <a:t>Invitations to classroom activities</a:t>
            </a:r>
          </a:p>
          <a:p>
            <a:pPr marL="342900" indent="-342900">
              <a:buFont typeface="Arial" panose="020B0604020202020204" pitchFamily="34" charset="0"/>
              <a:buChar char="•"/>
            </a:pPr>
            <a:r>
              <a:rPr lang="en-US" altLang="en-US" sz="2000" dirty="0">
                <a:latin typeface="Times New Roman" panose="02020603050405020304" pitchFamily="18" charset="0"/>
              </a:rPr>
              <a:t>End-of-Year Activities</a:t>
            </a:r>
          </a:p>
        </p:txBody>
      </p:sp>
      <p:sp>
        <p:nvSpPr>
          <p:cNvPr id="7" name="TextBox 6">
            <a:extLst>
              <a:ext uri="{FF2B5EF4-FFF2-40B4-BE49-F238E27FC236}">
                <a16:creationId xmlns:a16="http://schemas.microsoft.com/office/drawing/2014/main" id="{ED7E760C-F5F6-833F-4288-5064E5163C81}"/>
              </a:ext>
            </a:extLst>
          </p:cNvPr>
          <p:cNvSpPr txBox="1"/>
          <p:nvPr/>
        </p:nvSpPr>
        <p:spPr>
          <a:xfrm>
            <a:off x="0" y="924218"/>
            <a:ext cx="4229100" cy="4154984"/>
          </a:xfrm>
          <a:prstGeom prst="rect">
            <a:avLst/>
          </a:prstGeom>
          <a:noFill/>
        </p:spPr>
        <p:txBody>
          <a:bodyPr wrap="square" rtlCol="0">
            <a:spAutoFit/>
          </a:bodyPr>
          <a:lstStyle/>
          <a:p>
            <a:pPr algn="ctr" eaLnBrk="1" hangingPunct="1"/>
            <a:r>
              <a:rPr lang="en-US" altLang="en-US" sz="2400" b="1" dirty="0">
                <a:highlight>
                  <a:srgbClr val="FFFF00"/>
                </a:highlight>
                <a:latin typeface="Times New Roman" panose="02020603050405020304" pitchFamily="18" charset="0"/>
              </a:rPr>
              <a:t>Policy</a:t>
            </a:r>
          </a:p>
          <a:p>
            <a:pPr>
              <a:buNone/>
            </a:pPr>
            <a:r>
              <a:rPr lang="en-US" altLang="en-US" sz="2400" b="1" i="1" dirty="0">
                <a:latin typeface="Times New Roman" panose="02020603050405020304" pitchFamily="18" charset="0"/>
              </a:rPr>
              <a:t>Parents can become involved in the educational process by:</a:t>
            </a:r>
          </a:p>
          <a:p>
            <a:pPr marL="342900" indent="-342900">
              <a:buFont typeface="Arial" panose="020B0604020202020204" pitchFamily="34" charset="0"/>
              <a:buChar char="•"/>
            </a:pPr>
            <a:r>
              <a:rPr lang="en-US" altLang="en-US" sz="2400" dirty="0">
                <a:latin typeface="Times New Roman" panose="02020603050405020304" pitchFamily="18" charset="0"/>
              </a:rPr>
              <a:t>Regularly attending school events </a:t>
            </a:r>
          </a:p>
          <a:p>
            <a:pPr marL="342900" indent="-342900">
              <a:buFont typeface="Arial" panose="020B0604020202020204" pitchFamily="34" charset="0"/>
              <a:buChar char="•"/>
            </a:pPr>
            <a:r>
              <a:rPr lang="en-US" altLang="en-US" sz="2400" dirty="0">
                <a:latin typeface="Times New Roman" panose="02020603050405020304" pitchFamily="18" charset="0"/>
              </a:rPr>
              <a:t>Serving on the Parents In Education and on the School Improvement Plan Committee</a:t>
            </a:r>
          </a:p>
          <a:p>
            <a:pPr marL="342900" indent="-342900">
              <a:buFont typeface="Arial" panose="020B0604020202020204" pitchFamily="34" charset="0"/>
              <a:buChar char="•"/>
            </a:pPr>
            <a:r>
              <a:rPr lang="en-US" altLang="en-US" sz="2400" dirty="0">
                <a:latin typeface="Times New Roman" panose="02020603050405020304" pitchFamily="18" charset="0"/>
              </a:rPr>
              <a:t>Using talent and resources to enhance the instructional program</a:t>
            </a:r>
          </a:p>
        </p:txBody>
      </p:sp>
    </p:spTree>
    <p:extLst>
      <p:ext uri="{BB962C8B-B14F-4D97-AF65-F5344CB8AC3E}">
        <p14:creationId xmlns:p14="http://schemas.microsoft.com/office/powerpoint/2010/main" val="3053295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2" name="Title 1">
            <a:extLst>
              <a:ext uri="{FF2B5EF4-FFF2-40B4-BE49-F238E27FC236}">
                <a16:creationId xmlns:a16="http://schemas.microsoft.com/office/drawing/2014/main" id="{B308AD59-827E-4A17-AF3F-7D845F8E2B63}"/>
              </a:ext>
            </a:extLst>
          </p:cNvPr>
          <p:cNvSpPr>
            <a:spLocks noGrp="1"/>
          </p:cNvSpPr>
          <p:nvPr>
            <p:ph type="title"/>
          </p:nvPr>
        </p:nvSpPr>
        <p:spPr>
          <a:xfrm>
            <a:off x="2134199" y="462579"/>
            <a:ext cx="5267061" cy="763793"/>
          </a:xfrm>
        </p:spPr>
        <p:txBody>
          <a:bodyPr/>
          <a:lstStyle/>
          <a:p>
            <a:r>
              <a:rPr lang="en-US" dirty="0"/>
              <a:t>Parental Involvement</a:t>
            </a:r>
          </a:p>
        </p:txBody>
      </p:sp>
      <p:sp>
        <p:nvSpPr>
          <p:cNvPr id="7" name="Subtitle 6">
            <a:extLst>
              <a:ext uri="{FF2B5EF4-FFF2-40B4-BE49-F238E27FC236}">
                <a16:creationId xmlns:a16="http://schemas.microsoft.com/office/drawing/2014/main" id="{6E6EE101-E8C6-9C85-59F6-826236A4ECC5}"/>
              </a:ext>
            </a:extLst>
          </p:cNvPr>
          <p:cNvSpPr>
            <a:spLocks noGrp="1"/>
          </p:cNvSpPr>
          <p:nvPr>
            <p:ph type="subTitle" idx="1"/>
          </p:nvPr>
        </p:nvSpPr>
        <p:spPr>
          <a:xfrm>
            <a:off x="505609" y="1226372"/>
            <a:ext cx="7863840" cy="3765176"/>
          </a:xfrm>
        </p:spPr>
        <p:txBody>
          <a:bodyPr/>
          <a:lstStyle/>
          <a:p>
            <a:pPr>
              <a:lnSpc>
                <a:spcPct val="90000"/>
              </a:lnSpc>
            </a:pPr>
            <a:r>
              <a:rPr lang="en-US" altLang="en-US" sz="2800" b="1" i="1" u="sng" dirty="0">
                <a:latin typeface="Times New Roman" panose="02020603050405020304" pitchFamily="18" charset="0"/>
              </a:rPr>
              <a:t>School/Parent Compact</a:t>
            </a:r>
            <a:r>
              <a:rPr lang="en-US" altLang="en-US" sz="2800" b="1" dirty="0">
                <a:latin typeface="Times New Roman" panose="02020603050405020304" pitchFamily="18" charset="0"/>
              </a:rPr>
              <a:t>: </a:t>
            </a:r>
            <a:r>
              <a:rPr lang="en-US" altLang="en-US" sz="2800" dirty="0">
                <a:latin typeface="Times New Roman" panose="02020603050405020304" pitchFamily="18" charset="0"/>
              </a:rPr>
              <a:t>An agreement that identifies the responsibilities of the school, the parent, and the student to ensure that all students are successful in all that they do.</a:t>
            </a:r>
          </a:p>
          <a:p>
            <a:pPr>
              <a:lnSpc>
                <a:spcPct val="90000"/>
              </a:lnSpc>
            </a:pPr>
            <a:r>
              <a:rPr lang="en-US" altLang="en-US" sz="2800" b="1" i="1" u="sng" dirty="0">
                <a:latin typeface="Times New Roman" panose="02020603050405020304" pitchFamily="18" charset="0"/>
              </a:rPr>
              <a:t>Family Engagement Plan</a:t>
            </a:r>
            <a:r>
              <a:rPr lang="en-US" altLang="en-US" sz="2800" dirty="0">
                <a:latin typeface="Times New Roman" panose="02020603050405020304" pitchFamily="18" charset="0"/>
              </a:rPr>
              <a:t>: A written plan jointly developed with parents and teachers and staff that outlines expectations for</a:t>
            </a:r>
          </a:p>
          <a:p>
            <a:pPr marL="109728" indent="0">
              <a:lnSpc>
                <a:spcPct val="90000"/>
              </a:lnSpc>
              <a:buNone/>
            </a:pPr>
            <a:r>
              <a:rPr lang="en-US" altLang="en-US" sz="2800" dirty="0">
                <a:latin typeface="Times New Roman" panose="02020603050405020304" pitchFamily="18" charset="0"/>
              </a:rPr>
              <a:t>  parent and community involvement.</a:t>
            </a:r>
          </a:p>
          <a:p>
            <a:endParaRPr lang="en-US" dirty="0"/>
          </a:p>
        </p:txBody>
      </p:sp>
      <p:pic>
        <p:nvPicPr>
          <p:cNvPr id="530" name="Google Shape;530;p34"/>
          <p:cNvPicPr preferRelativeResize="0"/>
          <p:nvPr/>
        </p:nvPicPr>
        <p:blipFill>
          <a:blip r:embed="rId3">
            <a:alphaModFix/>
          </a:blip>
          <a:stretch>
            <a:fillRect/>
          </a:stretch>
        </p:blipFill>
        <p:spPr>
          <a:xfrm rot="-6300114">
            <a:off x="241747" y="394702"/>
            <a:ext cx="432961" cy="387205"/>
          </a:xfrm>
          <a:prstGeom prst="rect">
            <a:avLst/>
          </a:prstGeom>
          <a:noFill/>
          <a:ln>
            <a:noFill/>
          </a:ln>
        </p:spPr>
      </p:pic>
      <p:pic>
        <p:nvPicPr>
          <p:cNvPr id="531" name="Google Shape;531;p34"/>
          <p:cNvPicPr preferRelativeResize="0"/>
          <p:nvPr/>
        </p:nvPicPr>
        <p:blipFill>
          <a:blip r:embed="rId4">
            <a:alphaModFix/>
          </a:blip>
          <a:stretch>
            <a:fillRect/>
          </a:stretch>
        </p:blipFill>
        <p:spPr>
          <a:xfrm rot="8100107">
            <a:off x="8309194" y="4233405"/>
            <a:ext cx="521688" cy="493080"/>
          </a:xfrm>
          <a:prstGeom prst="rect">
            <a:avLst/>
          </a:prstGeom>
          <a:noFill/>
          <a:ln>
            <a:noFill/>
          </a:ln>
        </p:spPr>
      </p:pic>
    </p:spTree>
    <p:extLst>
      <p:ext uri="{BB962C8B-B14F-4D97-AF65-F5344CB8AC3E}">
        <p14:creationId xmlns:p14="http://schemas.microsoft.com/office/powerpoint/2010/main" val="2691716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790" y="76200"/>
            <a:ext cx="7626927" cy="547255"/>
          </a:xfrm>
        </p:spPr>
        <p:txBody>
          <a:bodyPr/>
          <a:lstStyle/>
          <a:p>
            <a:pPr algn="ctr"/>
            <a:r>
              <a:rPr lang="en-US" dirty="0"/>
              <a:t>WES Home-School Compact </a:t>
            </a:r>
          </a:p>
        </p:txBody>
      </p:sp>
      <p:pic>
        <p:nvPicPr>
          <p:cNvPr id="3" name="Google Shape;531;p34">
            <a:extLst>
              <a:ext uri="{FF2B5EF4-FFF2-40B4-BE49-F238E27FC236}">
                <a16:creationId xmlns:a16="http://schemas.microsoft.com/office/drawing/2014/main" id="{C2F100B8-A83A-95C1-4104-D9CE8ECA5263}"/>
              </a:ext>
            </a:extLst>
          </p:cNvPr>
          <p:cNvPicPr preferRelativeResize="0"/>
          <p:nvPr/>
        </p:nvPicPr>
        <p:blipFill>
          <a:blip r:embed="rId3">
            <a:alphaModFix/>
          </a:blip>
          <a:stretch>
            <a:fillRect/>
          </a:stretch>
        </p:blipFill>
        <p:spPr>
          <a:xfrm rot="8100107">
            <a:off x="7810615" y="149145"/>
            <a:ext cx="646014" cy="541178"/>
          </a:xfrm>
          <a:prstGeom prst="rect">
            <a:avLst/>
          </a:prstGeom>
          <a:noFill/>
          <a:ln>
            <a:noFill/>
          </a:ln>
        </p:spPr>
      </p:pic>
      <p:pic>
        <p:nvPicPr>
          <p:cNvPr id="8" name="Content Placeholder 7">
            <a:extLst>
              <a:ext uri="{FF2B5EF4-FFF2-40B4-BE49-F238E27FC236}">
                <a16:creationId xmlns:a16="http://schemas.microsoft.com/office/drawing/2014/main" id="{B03DBB35-5100-A124-EE80-F8943CDBD575}"/>
              </a:ext>
            </a:extLst>
          </p:cNvPr>
          <p:cNvPicPr>
            <a:picLocks noGrp="1" noChangeAspect="1"/>
          </p:cNvPicPr>
          <p:nvPr>
            <p:ph idx="1"/>
          </p:nvPr>
        </p:nvPicPr>
        <p:blipFill>
          <a:blip r:embed="rId4"/>
          <a:stretch>
            <a:fillRect/>
          </a:stretch>
        </p:blipFill>
        <p:spPr>
          <a:xfrm>
            <a:off x="818707" y="839469"/>
            <a:ext cx="7733010" cy="4125936"/>
          </a:xfrm>
        </p:spPr>
      </p:pic>
    </p:spTree>
    <p:extLst>
      <p:ext uri="{BB962C8B-B14F-4D97-AF65-F5344CB8AC3E}">
        <p14:creationId xmlns:p14="http://schemas.microsoft.com/office/powerpoint/2010/main" val="3868336955"/>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100" y="76201"/>
            <a:ext cx="7713900" cy="651164"/>
          </a:xfrm>
        </p:spPr>
        <p:txBody>
          <a:bodyPr/>
          <a:lstStyle/>
          <a:p>
            <a:pPr algn="ctr"/>
            <a:r>
              <a:rPr lang="en-US" dirty="0"/>
              <a:t>WES Parent and Family Engagement Plan </a:t>
            </a:r>
          </a:p>
        </p:txBody>
      </p:sp>
      <p:pic>
        <p:nvPicPr>
          <p:cNvPr id="3" name="Google Shape;531;p34">
            <a:extLst>
              <a:ext uri="{FF2B5EF4-FFF2-40B4-BE49-F238E27FC236}">
                <a16:creationId xmlns:a16="http://schemas.microsoft.com/office/drawing/2014/main" id="{DA99F57F-9470-6D45-6BFF-2FA087607FA5}"/>
              </a:ext>
            </a:extLst>
          </p:cNvPr>
          <p:cNvPicPr preferRelativeResize="0"/>
          <p:nvPr/>
        </p:nvPicPr>
        <p:blipFill>
          <a:blip r:embed="rId2">
            <a:alphaModFix/>
          </a:blip>
          <a:stretch>
            <a:fillRect/>
          </a:stretch>
        </p:blipFill>
        <p:spPr>
          <a:xfrm rot="8100107">
            <a:off x="243403" y="155243"/>
            <a:ext cx="521688" cy="493080"/>
          </a:xfrm>
          <a:prstGeom prst="rect">
            <a:avLst/>
          </a:prstGeom>
          <a:noFill/>
          <a:ln>
            <a:noFill/>
          </a:ln>
        </p:spPr>
      </p:pic>
      <p:pic>
        <p:nvPicPr>
          <p:cNvPr id="8" name="Content Placeholder 7">
            <a:extLst>
              <a:ext uri="{FF2B5EF4-FFF2-40B4-BE49-F238E27FC236}">
                <a16:creationId xmlns:a16="http://schemas.microsoft.com/office/drawing/2014/main" id="{D0DAC57D-0EF6-17BC-0C39-5748DD998D0B}"/>
              </a:ext>
            </a:extLst>
          </p:cNvPr>
          <p:cNvPicPr>
            <a:picLocks noGrp="1" noChangeAspect="1"/>
          </p:cNvPicPr>
          <p:nvPr>
            <p:ph idx="1"/>
          </p:nvPr>
        </p:nvPicPr>
        <p:blipFill>
          <a:blip r:embed="rId3"/>
          <a:stretch>
            <a:fillRect/>
          </a:stretch>
        </p:blipFill>
        <p:spPr>
          <a:xfrm>
            <a:off x="1169582" y="727365"/>
            <a:ext cx="7017488" cy="4339934"/>
          </a:xfrm>
        </p:spPr>
      </p:pic>
    </p:spTree>
    <p:extLst>
      <p:ext uri="{BB962C8B-B14F-4D97-AF65-F5344CB8AC3E}">
        <p14:creationId xmlns:p14="http://schemas.microsoft.com/office/powerpoint/2010/main" val="2459599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47DD6C-5C4A-48A4-8F1C-8A96BB8B0E34}"/>
              </a:ext>
            </a:extLst>
          </p:cNvPr>
          <p:cNvSpPr/>
          <p:nvPr/>
        </p:nvSpPr>
        <p:spPr>
          <a:xfrm>
            <a:off x="93518" y="176645"/>
            <a:ext cx="8894617" cy="4682820"/>
          </a:xfrm>
          <a:prstGeom prst="rect">
            <a:avLst/>
          </a:prstGeom>
          <a:gradFill>
            <a:gsLst>
              <a:gs pos="0">
                <a:schemeClr val="accent3"/>
              </a:gs>
              <a:gs pos="100000">
                <a:schemeClr val="dk2"/>
              </a:gs>
            </a:gsLst>
            <a:lin ang="5400700" scaled="0"/>
          </a:gradFill>
        </p:spPr>
        <p:txBody>
          <a:bodyPr wrap="square">
            <a:spAutoFit/>
          </a:bodyPr>
          <a:lstStyle/>
          <a:p>
            <a:endParaRPr lang="en-US" altLang="en-US" sz="1050" dirty="0"/>
          </a:p>
          <a:p>
            <a:pPr algn="ctr"/>
            <a:r>
              <a:rPr lang="en-US" altLang="en-US" sz="33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TN READY TCAP ASSESSMENT</a:t>
            </a:r>
          </a:p>
          <a:p>
            <a:r>
              <a:rPr lang="en-US" altLang="en-US" sz="1960" dirty="0"/>
              <a:t>Annual assessments play a key role in the teaching and learning process, and they are critical to ensure that all students are meeting higher standards and are making progress on their path to postsecondary and the workforce. The TCAP assessments are designed to provide Tennessee students, teachers, and families with better information about what students know and understand.</a:t>
            </a:r>
          </a:p>
          <a:p>
            <a:r>
              <a:rPr lang="en-US" altLang="en-US" sz="1960" dirty="0"/>
              <a:t>Each test (by subject) is divided into multiple subparts and will be administered on paper in a single administration window at the end of the school year.</a:t>
            </a:r>
          </a:p>
          <a:p>
            <a:r>
              <a:rPr lang="en-US" altLang="en-US" sz="1960" b="1" dirty="0"/>
              <a:t>English language arts </a:t>
            </a:r>
            <a:r>
              <a:rPr lang="en-US" altLang="en-US" sz="1960" dirty="0"/>
              <a:t>(4 subparts) will consist of multiple choice and selected response items, as well as reading from texts and providing a written response.</a:t>
            </a:r>
          </a:p>
          <a:p>
            <a:r>
              <a:rPr lang="en-US" altLang="en-US" sz="1960" b="1" dirty="0"/>
              <a:t>Mathematics</a:t>
            </a:r>
            <a:r>
              <a:rPr lang="en-US" altLang="en-US" sz="1960" dirty="0"/>
              <a:t> (3 subparts) will consist of multiple choice, multiple select, equation editor, matching tables, and graphing representations.</a:t>
            </a:r>
          </a:p>
          <a:p>
            <a:r>
              <a:rPr lang="en-US" altLang="en-US" sz="1960" b="1" dirty="0"/>
              <a:t>Science (</a:t>
            </a:r>
            <a:r>
              <a:rPr lang="en-US" altLang="en-US" sz="1960" dirty="0"/>
              <a:t>1 subpart)</a:t>
            </a:r>
            <a:endParaRPr lang="en-US" sz="1960" dirty="0"/>
          </a:p>
        </p:txBody>
      </p:sp>
      <p:pic>
        <p:nvPicPr>
          <p:cNvPr id="3" name="Google Shape;531;p34">
            <a:extLst>
              <a:ext uri="{FF2B5EF4-FFF2-40B4-BE49-F238E27FC236}">
                <a16:creationId xmlns:a16="http://schemas.microsoft.com/office/drawing/2014/main" id="{32270C50-DBB2-364E-4DC7-FAB0BB410E27}"/>
              </a:ext>
            </a:extLst>
          </p:cNvPr>
          <p:cNvPicPr preferRelativeResize="0"/>
          <p:nvPr/>
        </p:nvPicPr>
        <p:blipFill>
          <a:blip r:embed="rId3">
            <a:alphaModFix/>
          </a:blip>
          <a:stretch>
            <a:fillRect/>
          </a:stretch>
        </p:blipFill>
        <p:spPr>
          <a:xfrm rot="8100107">
            <a:off x="7780363" y="4155969"/>
            <a:ext cx="1054594" cy="870073"/>
          </a:xfrm>
          <a:prstGeom prst="rect">
            <a:avLst/>
          </a:prstGeom>
          <a:noFill/>
          <a:ln>
            <a:noFill/>
          </a:ln>
        </p:spPr>
      </p:pic>
      <p:pic>
        <p:nvPicPr>
          <p:cNvPr id="5" name="Picture 4" descr="A logo for a school&#10;&#10;Description automatically generated">
            <a:extLst>
              <a:ext uri="{FF2B5EF4-FFF2-40B4-BE49-F238E27FC236}">
                <a16:creationId xmlns:a16="http://schemas.microsoft.com/office/drawing/2014/main" id="{F9802A8E-4E10-EDF1-C073-75118D20618E}"/>
              </a:ext>
            </a:extLst>
          </p:cNvPr>
          <p:cNvPicPr>
            <a:picLocks noChangeAspect="1"/>
          </p:cNvPicPr>
          <p:nvPr/>
        </p:nvPicPr>
        <p:blipFill>
          <a:blip r:embed="rId4"/>
          <a:stretch>
            <a:fillRect/>
          </a:stretch>
        </p:blipFill>
        <p:spPr>
          <a:xfrm>
            <a:off x="155865" y="92424"/>
            <a:ext cx="812790" cy="721874"/>
          </a:xfrm>
          <a:prstGeom prst="rect">
            <a:avLst/>
          </a:prstGeom>
        </p:spPr>
      </p:pic>
    </p:spTree>
    <p:extLst>
      <p:ext uri="{BB962C8B-B14F-4D97-AF65-F5344CB8AC3E}">
        <p14:creationId xmlns:p14="http://schemas.microsoft.com/office/powerpoint/2010/main" val="39734242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40"/>
          <p:cNvSpPr txBox="1">
            <a:spLocks noGrp="1"/>
          </p:cNvSpPr>
          <p:nvPr>
            <p:ph type="title"/>
          </p:nvPr>
        </p:nvSpPr>
        <p:spPr>
          <a:xfrm>
            <a:off x="715100" y="138432"/>
            <a:ext cx="7713900" cy="7175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t>Additional Assessments:</a:t>
            </a:r>
            <a:endParaRPr sz="4000" dirty="0"/>
          </a:p>
        </p:txBody>
      </p:sp>
      <p:sp>
        <p:nvSpPr>
          <p:cNvPr id="633" name="Google Shape;633;p40"/>
          <p:cNvSpPr txBox="1">
            <a:spLocks noGrp="1"/>
          </p:cNvSpPr>
          <p:nvPr>
            <p:ph type="subTitle" idx="1"/>
          </p:nvPr>
        </p:nvSpPr>
        <p:spPr>
          <a:xfrm>
            <a:off x="1441525" y="855982"/>
            <a:ext cx="7616413" cy="5275877"/>
          </a:xfrm>
          <a:prstGeom prst="rect">
            <a:avLst/>
          </a:prstGeom>
        </p:spPr>
        <p:txBody>
          <a:bodyPr spcFirstLastPara="1" wrap="square" lIns="91425" tIns="91425" rIns="91425" bIns="91425" anchor="t" anchorCtr="0">
            <a:noAutofit/>
          </a:bodyPr>
          <a:lstStyle/>
          <a:p>
            <a:pPr algn="l">
              <a:lnSpc>
                <a:spcPct val="90000"/>
              </a:lnSpc>
              <a:defRPr/>
            </a:pPr>
            <a:r>
              <a:rPr lang="en-US" altLang="en-US" sz="2400" b="1" dirty="0">
                <a:latin typeface="Times New Roman" panose="02020603050405020304" pitchFamily="18" charset="0"/>
              </a:rPr>
              <a:t>Assessments are used to help teachers determine if a student is understanding the content presented in the classroom. In addition to </a:t>
            </a:r>
            <a:r>
              <a:rPr lang="en-US" altLang="en-US" sz="2400" b="1" dirty="0">
                <a:highlight>
                  <a:srgbClr val="00FFFF"/>
                </a:highlight>
                <a:latin typeface="Times New Roman" panose="02020603050405020304" pitchFamily="18" charset="0"/>
              </a:rPr>
              <a:t>TN Ready Assessment</a:t>
            </a:r>
            <a:r>
              <a:rPr lang="en-US" altLang="en-US" sz="2400" b="1" dirty="0">
                <a:latin typeface="Times New Roman" panose="02020603050405020304" pitchFamily="18" charset="0"/>
              </a:rPr>
              <a:t>, we use the following for our students:</a:t>
            </a:r>
          </a:p>
          <a:p>
            <a:pPr lvl="1" indent="-457200">
              <a:lnSpc>
                <a:spcPct val="90000"/>
              </a:lnSpc>
              <a:buFont typeface="Wingdings" panose="05000000000000000000" pitchFamily="2" charset="2"/>
              <a:buChar char="q"/>
              <a:defRPr/>
            </a:pPr>
            <a:r>
              <a:rPr lang="en-US" altLang="en-US" sz="2400" b="1" dirty="0">
                <a:latin typeface="Times New Roman" panose="02020603050405020304" pitchFamily="18" charset="0"/>
              </a:rPr>
              <a:t> </a:t>
            </a:r>
            <a:r>
              <a:rPr lang="en-US" altLang="en-US" sz="2400" b="1" dirty="0">
                <a:highlight>
                  <a:srgbClr val="FFFF00"/>
                </a:highlight>
                <a:latin typeface="Times New Roman" panose="02020603050405020304" pitchFamily="18" charset="0"/>
              </a:rPr>
              <a:t>Bi-Weekly standards-based tests </a:t>
            </a:r>
            <a:r>
              <a:rPr lang="en-US" altLang="en-US" sz="2400" b="1" dirty="0">
                <a:latin typeface="Times New Roman" panose="02020603050405020304" pitchFamily="18" charset="0"/>
              </a:rPr>
              <a:t>in all core subjects K-5-Reading, Math, and Science tests</a:t>
            </a:r>
          </a:p>
          <a:p>
            <a:pPr lvl="1" indent="-457200">
              <a:lnSpc>
                <a:spcPct val="90000"/>
              </a:lnSpc>
              <a:buFont typeface="Wingdings" panose="05000000000000000000" pitchFamily="2" charset="2"/>
              <a:buChar char="q"/>
              <a:defRPr/>
            </a:pPr>
            <a:r>
              <a:rPr lang="en-US" altLang="en-US" sz="2400" b="1" dirty="0">
                <a:highlight>
                  <a:srgbClr val="00FF00"/>
                </a:highlight>
                <a:latin typeface="Times New Roman" panose="02020603050405020304" pitchFamily="18" charset="0"/>
              </a:rPr>
              <a:t>I-Ready Diagnostic Assessment </a:t>
            </a:r>
            <a:r>
              <a:rPr lang="en-US" altLang="en-US" sz="2400" b="1" dirty="0">
                <a:latin typeface="Times New Roman" panose="02020603050405020304" pitchFamily="18" charset="0"/>
              </a:rPr>
              <a:t>three times a year </a:t>
            </a:r>
          </a:p>
          <a:p>
            <a:pPr lvl="1" indent="-457200">
              <a:lnSpc>
                <a:spcPct val="90000"/>
              </a:lnSpc>
              <a:buFont typeface="Wingdings" panose="05000000000000000000" pitchFamily="2" charset="2"/>
              <a:buChar char="q"/>
              <a:defRPr/>
            </a:pPr>
            <a:r>
              <a:rPr lang="en-US" altLang="en-US" sz="2400" b="1" dirty="0">
                <a:highlight>
                  <a:srgbClr val="FF00FF"/>
                </a:highlight>
                <a:latin typeface="Times New Roman" panose="02020603050405020304" pitchFamily="18" charset="0"/>
              </a:rPr>
              <a:t>District Assessments (Mastery Connect) </a:t>
            </a:r>
            <a:r>
              <a:rPr lang="en-US" altLang="en-US" sz="2400" b="1" dirty="0">
                <a:latin typeface="Times New Roman" panose="02020603050405020304" pitchFamily="18" charset="0"/>
              </a:rPr>
              <a:t>three times a year</a:t>
            </a:r>
            <a:endParaRPr lang="en-US" altLang="en-US" sz="2400" b="1" dirty="0">
              <a:latin typeface="Times New Roman" panose="02020603050405020304" pitchFamily="18" charset="0"/>
              <a:cs typeface="Times New Roman" panose="02020603050405020304" pitchFamily="18" charset="0"/>
            </a:endParaRPr>
          </a:p>
          <a:p>
            <a:pPr lvl="1" indent="-457200">
              <a:lnSpc>
                <a:spcPct val="90000"/>
              </a:lnSpc>
              <a:buFont typeface="Wingdings" panose="05000000000000000000" pitchFamily="2" charset="2"/>
              <a:buChar char="q"/>
              <a:defRPr/>
            </a:pPr>
            <a:r>
              <a:rPr lang="en-US" altLang="en-US" sz="2400" b="1" dirty="0">
                <a:latin typeface="Times New Roman" panose="02020603050405020304" pitchFamily="18" charset="0"/>
                <a:cs typeface="Times New Roman" panose="02020603050405020304" pitchFamily="18" charset="0"/>
              </a:rPr>
              <a:t>  KK and 1</a:t>
            </a:r>
            <a:r>
              <a:rPr lang="en-US" altLang="en-US" sz="2400" b="1" baseline="30000" dirty="0">
                <a:latin typeface="Times New Roman" panose="02020603050405020304" pitchFamily="18" charset="0"/>
                <a:cs typeface="Times New Roman" panose="02020603050405020304" pitchFamily="18" charset="0"/>
              </a:rPr>
              <a:t>st</a:t>
            </a:r>
            <a:r>
              <a:rPr lang="en-US" altLang="en-US" sz="2400" b="1" dirty="0">
                <a:latin typeface="Times New Roman" panose="02020603050405020304" pitchFamily="18" charset="0"/>
                <a:cs typeface="Times New Roman" panose="02020603050405020304" pitchFamily="18" charset="0"/>
              </a:rPr>
              <a:t> will not test (TN Ready)this school year</a:t>
            </a:r>
          </a:p>
          <a:p>
            <a:pPr marL="0" lvl="0" indent="0" algn="ctr" rtl="0">
              <a:spcBef>
                <a:spcPts val="0"/>
              </a:spcBef>
              <a:spcAft>
                <a:spcPts val="0"/>
              </a:spcAft>
              <a:buNone/>
            </a:pPr>
            <a:endParaRPr dirty="0"/>
          </a:p>
        </p:txBody>
      </p:sp>
      <p:pic>
        <p:nvPicPr>
          <p:cNvPr id="637" name="Google Shape;637;p40"/>
          <p:cNvPicPr preferRelativeResize="0"/>
          <p:nvPr/>
        </p:nvPicPr>
        <p:blipFill>
          <a:blip r:embed="rId3">
            <a:alphaModFix/>
          </a:blip>
          <a:stretch>
            <a:fillRect/>
          </a:stretch>
        </p:blipFill>
        <p:spPr>
          <a:xfrm rot="-5400287">
            <a:off x="7193010" y="450075"/>
            <a:ext cx="428530" cy="383252"/>
          </a:xfrm>
          <a:prstGeom prst="rect">
            <a:avLst/>
          </a:prstGeom>
          <a:noFill/>
          <a:ln>
            <a:noFill/>
          </a:ln>
        </p:spPr>
      </p:pic>
      <p:pic>
        <p:nvPicPr>
          <p:cNvPr id="2" name="Google Shape;531;p34">
            <a:extLst>
              <a:ext uri="{FF2B5EF4-FFF2-40B4-BE49-F238E27FC236}">
                <a16:creationId xmlns:a16="http://schemas.microsoft.com/office/drawing/2014/main" id="{6F253609-EF19-FBDC-167D-5FE0BBC5C736}"/>
              </a:ext>
            </a:extLst>
          </p:cNvPr>
          <p:cNvPicPr preferRelativeResize="0"/>
          <p:nvPr/>
        </p:nvPicPr>
        <p:blipFill>
          <a:blip r:embed="rId4">
            <a:alphaModFix/>
          </a:blip>
          <a:stretch>
            <a:fillRect/>
          </a:stretch>
        </p:blipFill>
        <p:spPr>
          <a:xfrm rot="8100107">
            <a:off x="709374" y="609441"/>
            <a:ext cx="521688" cy="493080"/>
          </a:xfrm>
          <a:prstGeom prst="rect">
            <a:avLst/>
          </a:prstGeom>
          <a:noFill/>
          <a:ln>
            <a:noFill/>
          </a:ln>
        </p:spPr>
      </p:pic>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698" y="120317"/>
            <a:ext cx="5865859" cy="854242"/>
          </a:xfrm>
        </p:spPr>
        <p:txBody>
          <a:bodyPr/>
          <a:lstStyle/>
          <a:p>
            <a:pPr algn="ctr"/>
            <a:r>
              <a:rPr lang="en-US" sz="5400" dirty="0"/>
              <a:t>School-Wide Goals </a:t>
            </a:r>
            <a:br>
              <a:rPr lang="en-US" dirty="0"/>
            </a:br>
            <a:endParaRPr lang="en-US" dirty="0"/>
          </a:p>
        </p:txBody>
      </p:sp>
      <p:sp>
        <p:nvSpPr>
          <p:cNvPr id="4" name="Slide Number Placeholder 3"/>
          <p:cNvSpPr>
            <a:spLocks noGrp="1"/>
          </p:cNvSpPr>
          <p:nvPr>
            <p:ph type="sldNum" idx="12"/>
          </p:nvPr>
        </p:nvSpPr>
        <p:spPr>
          <a:xfrm>
            <a:off x="7618000" y="6182000"/>
            <a:ext cx="1487400" cy="420800"/>
          </a:xfrm>
          <a:prstGeom prst="rect">
            <a:avLst/>
          </a:prstGeom>
          <a:noFill/>
          <a:ln>
            <a:noFill/>
          </a:ln>
        </p:spPr>
        <p:txBody>
          <a:bodyPr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17</a:t>
            </a:fld>
            <a:endParaRPr lang="en" dirty="0"/>
          </a:p>
        </p:txBody>
      </p:sp>
      <p:sp>
        <p:nvSpPr>
          <p:cNvPr id="6" name="Rectangle 5"/>
          <p:cNvSpPr/>
          <p:nvPr/>
        </p:nvSpPr>
        <p:spPr>
          <a:xfrm>
            <a:off x="502821" y="1058779"/>
            <a:ext cx="8602579" cy="1944187"/>
          </a:xfrm>
          <a:prstGeom prst="rect">
            <a:avLst/>
          </a:prstGeom>
        </p:spPr>
        <p:txBody>
          <a:bodyPr wrap="square">
            <a:spAutoFit/>
          </a:bodyPr>
          <a:lstStyle/>
          <a:p>
            <a:pPr algn="ctr">
              <a:lnSpc>
                <a:spcPct val="110000"/>
              </a:lnSpc>
              <a:spcBef>
                <a:spcPts val="525"/>
              </a:spcBef>
              <a:buClr>
                <a:srgbClr val="2A1A00"/>
              </a:buClr>
            </a:pPr>
            <a:endParaRPr lang="en-US" sz="1200" b="1" dirty="0">
              <a:solidFill>
                <a:srgbClr val="FF0000"/>
              </a:solidFill>
              <a:latin typeface="Gill Sans MT" panose="020B0502020104020203"/>
            </a:endParaRPr>
          </a:p>
          <a:p>
            <a:pPr algn="ctr">
              <a:lnSpc>
                <a:spcPct val="110000"/>
              </a:lnSpc>
              <a:spcBef>
                <a:spcPts val="525"/>
              </a:spcBef>
              <a:buClr>
                <a:srgbClr val="2A1A00"/>
              </a:buClr>
            </a:pPr>
            <a:endParaRPr lang="en-US" sz="1050" b="1" dirty="0">
              <a:solidFill>
                <a:srgbClr val="FF0000"/>
              </a:solidFill>
              <a:latin typeface="Gill Sans MT" panose="020B0502020104020203"/>
            </a:endParaRPr>
          </a:p>
          <a:p>
            <a:pPr algn="ctr">
              <a:lnSpc>
                <a:spcPct val="110000"/>
              </a:lnSpc>
              <a:spcBef>
                <a:spcPts val="525"/>
              </a:spcBef>
              <a:buClr>
                <a:srgbClr val="2A1A00"/>
              </a:buClr>
            </a:pPr>
            <a:endParaRPr lang="en-US" sz="1800" b="1" dirty="0">
              <a:solidFill>
                <a:srgbClr val="0070C0"/>
              </a:solidFill>
              <a:latin typeface="Gill Sans MT" panose="020B0502020104020203"/>
            </a:endParaRPr>
          </a:p>
          <a:p>
            <a:pPr algn="ctr">
              <a:lnSpc>
                <a:spcPct val="110000"/>
              </a:lnSpc>
              <a:spcBef>
                <a:spcPts val="525"/>
              </a:spcBef>
              <a:buClr>
                <a:srgbClr val="2A1A00"/>
              </a:buClr>
            </a:pPr>
            <a:endParaRPr lang="en-US" sz="1800" b="1" dirty="0">
              <a:solidFill>
                <a:srgbClr val="FF0000"/>
              </a:solidFill>
              <a:latin typeface="Gill Sans MT" panose="020B0502020104020203"/>
            </a:endParaRPr>
          </a:p>
          <a:p>
            <a:pPr algn="ctr">
              <a:lnSpc>
                <a:spcPct val="110000"/>
              </a:lnSpc>
              <a:spcBef>
                <a:spcPts val="525"/>
              </a:spcBef>
              <a:buClr>
                <a:srgbClr val="2A1A00"/>
              </a:buClr>
            </a:pPr>
            <a:endParaRPr lang="en-US" sz="1800" b="1" dirty="0">
              <a:solidFill>
                <a:srgbClr val="0070C0"/>
              </a:solidFill>
              <a:latin typeface="Gill Sans MT" panose="020B0502020104020203"/>
            </a:endParaRPr>
          </a:p>
          <a:p>
            <a:pPr marL="171450" indent="-171450" algn="ctr">
              <a:lnSpc>
                <a:spcPct val="110000"/>
              </a:lnSpc>
              <a:spcBef>
                <a:spcPts val="525"/>
              </a:spcBef>
              <a:buClr>
                <a:srgbClr val="2A1A00"/>
              </a:buClr>
              <a:buFont typeface="Arial" panose="020B0604020202020204" pitchFamily="34" charset="0"/>
              <a:buChar char="•"/>
            </a:pPr>
            <a:endParaRPr lang="en-US" sz="1500" dirty="0">
              <a:solidFill>
                <a:srgbClr val="0070C0"/>
              </a:solidFill>
              <a:latin typeface="Gill Sans MT" panose="020B0502020104020203"/>
            </a:endParaRPr>
          </a:p>
        </p:txBody>
      </p:sp>
      <p:sp>
        <p:nvSpPr>
          <p:cNvPr id="5" name="TextBox 4">
            <a:extLst>
              <a:ext uri="{FF2B5EF4-FFF2-40B4-BE49-F238E27FC236}">
                <a16:creationId xmlns:a16="http://schemas.microsoft.com/office/drawing/2014/main" id="{AFA818C4-297E-39DC-1882-0A62C5AF1E00}"/>
              </a:ext>
            </a:extLst>
          </p:cNvPr>
          <p:cNvSpPr txBox="1"/>
          <p:nvPr/>
        </p:nvSpPr>
        <p:spPr>
          <a:xfrm>
            <a:off x="1382233" y="1486309"/>
            <a:ext cx="6368902" cy="3259803"/>
          </a:xfrm>
          <a:prstGeom prst="rect">
            <a:avLst/>
          </a:prstGeom>
          <a:noFill/>
        </p:spPr>
        <p:txBody>
          <a:bodyPr wrap="square">
            <a:spAutoFit/>
          </a:bodyPr>
          <a:lstStyle/>
          <a:p>
            <a:pPr algn="ctr" defTabSz="1219170">
              <a:lnSpc>
                <a:spcPct val="110000"/>
              </a:lnSpc>
              <a:spcBef>
                <a:spcPts val="933"/>
              </a:spcBef>
              <a:buClr>
                <a:srgbClr val="2A1A00"/>
              </a:buClr>
            </a:pPr>
            <a:r>
              <a:rPr lang="en-US" sz="2800" b="1" dirty="0">
                <a:solidFill>
                  <a:srgbClr val="CD0004"/>
                </a:solidFill>
                <a:latin typeface="Gill Sans MT" panose="020B0502020104020203"/>
              </a:rPr>
              <a:t>Reading</a:t>
            </a:r>
            <a:r>
              <a:rPr lang="en-US" sz="2800" b="1" dirty="0">
                <a:solidFill>
                  <a:srgbClr val="CD0004"/>
                </a:solidFill>
                <a:latin typeface="Gill Sans MT" panose="020B0502020104020203"/>
                <a:cs typeface="Arial"/>
                <a:sym typeface="Arial"/>
              </a:rPr>
              <a:t> AMO 2023-2024 = 39%</a:t>
            </a:r>
          </a:p>
          <a:p>
            <a:pPr algn="ctr" defTabSz="1219170">
              <a:lnSpc>
                <a:spcPct val="110000"/>
              </a:lnSpc>
              <a:spcBef>
                <a:spcPts val="933"/>
              </a:spcBef>
              <a:buClr>
                <a:srgbClr val="2A1A00"/>
              </a:buClr>
            </a:pPr>
            <a:endParaRPr lang="en-US" sz="2800" b="1" dirty="0">
              <a:solidFill>
                <a:srgbClr val="CD0004"/>
              </a:solidFill>
              <a:latin typeface="Gill Sans MT" panose="020B0502020104020203"/>
            </a:endParaRPr>
          </a:p>
          <a:p>
            <a:pPr algn="ctr" defTabSz="1219170">
              <a:lnSpc>
                <a:spcPct val="110000"/>
              </a:lnSpc>
              <a:spcBef>
                <a:spcPts val="933"/>
              </a:spcBef>
              <a:buClr>
                <a:srgbClr val="2A1A00"/>
              </a:buClr>
            </a:pPr>
            <a:r>
              <a:rPr lang="en-US" sz="2800" b="1" dirty="0">
                <a:solidFill>
                  <a:schemeClr val="tx2">
                    <a:lumMod val="75000"/>
                  </a:schemeClr>
                </a:solidFill>
                <a:latin typeface="Gill Sans MT" panose="020B0502020104020203"/>
                <a:cs typeface="Arial"/>
                <a:sym typeface="Arial"/>
              </a:rPr>
              <a:t>Math AMO 2023-2024 = 45%</a:t>
            </a:r>
          </a:p>
          <a:p>
            <a:pPr algn="ctr" defTabSz="1219170">
              <a:lnSpc>
                <a:spcPct val="110000"/>
              </a:lnSpc>
              <a:spcBef>
                <a:spcPts val="933"/>
              </a:spcBef>
              <a:buClr>
                <a:srgbClr val="2A1A00"/>
              </a:buClr>
            </a:pPr>
            <a:endParaRPr lang="en-US" sz="2800" b="1" dirty="0">
              <a:solidFill>
                <a:srgbClr val="CD0004"/>
              </a:solidFill>
              <a:latin typeface="Gill Sans MT" panose="020B0502020104020203"/>
              <a:cs typeface="Arial"/>
              <a:sym typeface="Arial"/>
            </a:endParaRPr>
          </a:p>
          <a:p>
            <a:pPr algn="ctr" defTabSz="1219170">
              <a:lnSpc>
                <a:spcPct val="110000"/>
              </a:lnSpc>
              <a:spcBef>
                <a:spcPts val="933"/>
              </a:spcBef>
              <a:buClr>
                <a:srgbClr val="2A1A00"/>
              </a:buClr>
            </a:pPr>
            <a:r>
              <a:rPr lang="en-US" sz="2800" b="1" dirty="0">
                <a:solidFill>
                  <a:schemeClr val="accent3">
                    <a:lumMod val="50000"/>
                  </a:schemeClr>
                </a:solidFill>
                <a:latin typeface="Gill Sans MT" panose="020B0502020104020203"/>
                <a:cs typeface="Arial"/>
                <a:sym typeface="Arial"/>
              </a:rPr>
              <a:t>Science AMO 2023-2024 = 45%</a:t>
            </a:r>
          </a:p>
          <a:p>
            <a:pPr algn="ctr" defTabSz="1219170">
              <a:lnSpc>
                <a:spcPct val="110000"/>
              </a:lnSpc>
              <a:spcBef>
                <a:spcPts val="933"/>
              </a:spcBef>
              <a:buClr>
                <a:srgbClr val="2A1A00"/>
              </a:buClr>
            </a:pPr>
            <a:endParaRPr lang="en-US" b="1" dirty="0">
              <a:solidFill>
                <a:srgbClr val="CD0004"/>
              </a:solidFill>
              <a:latin typeface="Gill Sans MT" panose="020B0502020104020203"/>
            </a:endParaRPr>
          </a:p>
        </p:txBody>
      </p:sp>
    </p:spTree>
    <p:extLst>
      <p:ext uri="{BB962C8B-B14F-4D97-AF65-F5344CB8AC3E}">
        <p14:creationId xmlns:p14="http://schemas.microsoft.com/office/powerpoint/2010/main" val="66128145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61360-5CEA-1749-A11C-67D6B8323451}"/>
              </a:ext>
            </a:extLst>
          </p:cNvPr>
          <p:cNvSpPr>
            <a:spLocks noGrp="1"/>
          </p:cNvSpPr>
          <p:nvPr>
            <p:ph type="title"/>
          </p:nvPr>
        </p:nvSpPr>
        <p:spPr>
          <a:xfrm>
            <a:off x="84221" y="355950"/>
            <a:ext cx="7470638" cy="943461"/>
          </a:xfrm>
        </p:spPr>
        <p:txBody>
          <a:bodyPr/>
          <a:lstStyle/>
          <a:p>
            <a:pPr algn="ctr"/>
            <a:r>
              <a:rPr lang="en-US" sz="5000" dirty="0"/>
              <a:t>       WES Mastery Connect         Spring  Scores </a:t>
            </a:r>
          </a:p>
        </p:txBody>
      </p:sp>
      <p:sp>
        <p:nvSpPr>
          <p:cNvPr id="3" name="Text Placeholder 2">
            <a:extLst>
              <a:ext uri="{FF2B5EF4-FFF2-40B4-BE49-F238E27FC236}">
                <a16:creationId xmlns:a16="http://schemas.microsoft.com/office/drawing/2014/main" id="{BB1698FC-7BBD-8440-8C8F-C791A81E3DFA}"/>
              </a:ext>
            </a:extLst>
          </p:cNvPr>
          <p:cNvSpPr>
            <a:spLocks noGrp="1"/>
          </p:cNvSpPr>
          <p:nvPr>
            <p:ph type="body" idx="1"/>
          </p:nvPr>
        </p:nvSpPr>
        <p:spPr>
          <a:xfrm>
            <a:off x="272954" y="1460310"/>
            <a:ext cx="8666329" cy="3384645"/>
          </a:xfrm>
        </p:spPr>
        <p:txBody>
          <a:bodyPr/>
          <a:lstStyle/>
          <a:p>
            <a:pPr>
              <a:lnSpc>
                <a:spcPct val="110000"/>
              </a:lnSpc>
              <a:spcBef>
                <a:spcPts val="525"/>
              </a:spcBef>
              <a:buClr>
                <a:srgbClr val="2A1A00"/>
              </a:buClr>
              <a:buNone/>
            </a:pPr>
            <a:r>
              <a:rPr lang="en-US" sz="2500" b="1" kern="1200" dirty="0">
                <a:solidFill>
                  <a:srgbClr val="0070C0"/>
                </a:solidFill>
                <a:latin typeface="Gill Sans MT" panose="020B0502020104020203"/>
              </a:rPr>
              <a:t> </a:t>
            </a:r>
          </a:p>
          <a:p>
            <a:pPr>
              <a:lnSpc>
                <a:spcPct val="110000"/>
              </a:lnSpc>
              <a:spcBef>
                <a:spcPts val="525"/>
              </a:spcBef>
              <a:buClr>
                <a:srgbClr val="2A1A00"/>
              </a:buClr>
              <a:buNone/>
            </a:pPr>
            <a:endParaRPr lang="en-US" sz="2500" b="1" kern="1200" dirty="0">
              <a:solidFill>
                <a:srgbClr val="0070C0"/>
              </a:solidFill>
              <a:latin typeface="Gill Sans MT" panose="020B0502020104020203"/>
            </a:endParaRPr>
          </a:p>
          <a:p>
            <a:pPr>
              <a:lnSpc>
                <a:spcPct val="110000"/>
              </a:lnSpc>
              <a:spcBef>
                <a:spcPts val="525"/>
              </a:spcBef>
              <a:buClr>
                <a:srgbClr val="2A1A00"/>
              </a:buClr>
              <a:buNone/>
            </a:pPr>
            <a:r>
              <a:rPr lang="en-US" sz="2500" b="1" kern="1200" dirty="0">
                <a:solidFill>
                  <a:srgbClr val="0070C0"/>
                </a:solidFill>
                <a:latin typeface="Gill Sans MT" panose="020B0502020104020203"/>
              </a:rPr>
              <a:t>ELA Mastery Connect Score= 47%</a:t>
            </a:r>
          </a:p>
          <a:p>
            <a:pPr>
              <a:lnSpc>
                <a:spcPct val="110000"/>
              </a:lnSpc>
              <a:spcBef>
                <a:spcPts val="525"/>
              </a:spcBef>
              <a:buClr>
                <a:srgbClr val="2A1A00"/>
              </a:buClr>
              <a:buNone/>
            </a:pPr>
            <a:r>
              <a:rPr lang="en-US" sz="2500" b="1" kern="1200" dirty="0">
                <a:solidFill>
                  <a:srgbClr val="0070C0"/>
                </a:solidFill>
                <a:latin typeface="Gill Sans MT" panose="020B0502020104020203"/>
              </a:rPr>
              <a:t>   Math Mastery Connect Score = 40.4%</a:t>
            </a:r>
          </a:p>
          <a:p>
            <a:pPr>
              <a:lnSpc>
                <a:spcPct val="110000"/>
              </a:lnSpc>
              <a:spcBef>
                <a:spcPts val="525"/>
              </a:spcBef>
              <a:buClr>
                <a:srgbClr val="2A1A00"/>
              </a:buClr>
              <a:buNone/>
            </a:pPr>
            <a:r>
              <a:rPr lang="en-US" sz="2500" b="1" kern="1200" dirty="0">
                <a:solidFill>
                  <a:srgbClr val="0070C0"/>
                </a:solidFill>
                <a:latin typeface="Gill Sans MT" panose="020B0502020104020203"/>
              </a:rPr>
              <a:t>Science  Mastery Connect Score = 37.7% </a:t>
            </a:r>
          </a:p>
          <a:p>
            <a:pPr>
              <a:lnSpc>
                <a:spcPct val="110000"/>
              </a:lnSpc>
              <a:spcBef>
                <a:spcPts val="525"/>
              </a:spcBef>
              <a:buClr>
                <a:srgbClr val="2A1A00"/>
              </a:buClr>
              <a:buNone/>
            </a:pPr>
            <a:r>
              <a:rPr lang="en-US" sz="2500" b="1" kern="1200" dirty="0">
                <a:solidFill>
                  <a:srgbClr val="0070C0"/>
                </a:solidFill>
                <a:latin typeface="Gill Sans MT" panose="020B0502020104020203"/>
              </a:rPr>
              <a:t>   </a:t>
            </a:r>
            <a:endParaRPr lang="en-US" b="1" kern="1200" dirty="0">
              <a:solidFill>
                <a:srgbClr val="0070C0"/>
              </a:solidFill>
              <a:latin typeface="Gill Sans MT" panose="020B0502020104020203"/>
            </a:endParaRPr>
          </a:p>
          <a:p>
            <a:endParaRPr lang="en-US" dirty="0"/>
          </a:p>
        </p:txBody>
      </p:sp>
      <p:sp>
        <p:nvSpPr>
          <p:cNvPr id="4" name="Slide Number Placeholder 3">
            <a:extLst>
              <a:ext uri="{FF2B5EF4-FFF2-40B4-BE49-F238E27FC236}">
                <a16:creationId xmlns:a16="http://schemas.microsoft.com/office/drawing/2014/main" id="{AAB2D3D6-C95D-F140-8CB7-2CBF4EF0CA0F}"/>
              </a:ext>
            </a:extLst>
          </p:cNvPr>
          <p:cNvSpPr>
            <a:spLocks noGrp="1"/>
          </p:cNvSpPr>
          <p:nvPr>
            <p:ph type="sldNum" idx="12"/>
          </p:nvPr>
        </p:nvSpPr>
        <p:spPr>
          <a:xfrm>
            <a:off x="7618000" y="6182000"/>
            <a:ext cx="1487400" cy="420800"/>
          </a:xfrm>
          <a:prstGeom prst="rect">
            <a:avLst/>
          </a:prstGeom>
          <a:noFill/>
          <a:ln>
            <a:noFill/>
          </a:ln>
        </p:spPr>
        <p:txBody>
          <a:bodyPr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18</a:t>
            </a:fld>
            <a:endParaRPr lang="en" dirty="0"/>
          </a:p>
        </p:txBody>
      </p:sp>
    </p:spTree>
    <p:extLst>
      <p:ext uri="{BB962C8B-B14F-4D97-AF65-F5344CB8AC3E}">
        <p14:creationId xmlns:p14="http://schemas.microsoft.com/office/powerpoint/2010/main" val="2073479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17"/>
          <p:cNvSpPr>
            <a:spLocks noGrp="1" noRot="1" noMove="1" noResize="1" noEditPoints="1" noAdjustHandles="1" noChangeArrowheads="1" noChangeShapeType="1"/>
          </p:cNvSpPr>
          <p:nvPr>
            <p:ph idx="1"/>
          </p:nvPr>
        </p:nvSpPr>
        <p:spPr>
          <a:xfrm>
            <a:off x="1485900" y="1085850"/>
            <a:ext cx="6172200" cy="3486150"/>
          </a:xfrm>
        </p:spPr>
        <p:txBody>
          <a:bodyPr>
            <a:normAutofit fontScale="25000" lnSpcReduction="20000"/>
          </a:bodyPr>
          <a:lstStyle/>
          <a:p>
            <a:pPr marL="411480" indent="-308610">
              <a:buClr>
                <a:schemeClr val="tx1">
                  <a:shade val="95000"/>
                </a:schemeClr>
              </a:buClr>
              <a:buNone/>
              <a:defRPr/>
            </a:pPr>
            <a:endParaRPr lang="en-US" b="1" dirty="0">
              <a:solidFill>
                <a:srgbClr val="FF3300"/>
              </a:solidFill>
            </a:endParaRPr>
          </a:p>
          <a:p>
            <a:pPr marL="788670" indent="-685800">
              <a:buClr>
                <a:schemeClr val="tx1">
                  <a:shade val="95000"/>
                </a:schemeClr>
              </a:buClr>
              <a:buFont typeface="Wingdings" panose="05000000000000000000" pitchFamily="2" charset="2"/>
              <a:buChar char="Ø"/>
              <a:defRPr/>
            </a:pPr>
            <a:r>
              <a:rPr lang="en-US" sz="10000" dirty="0">
                <a:highlight>
                  <a:srgbClr val="FFFF00"/>
                </a:highlight>
                <a:latin typeface="Times New Roman" panose="02020603050405020304" pitchFamily="18" charset="0"/>
                <a:cs typeface="Times New Roman" panose="02020603050405020304" pitchFamily="18" charset="0"/>
              </a:rPr>
              <a:t>Winridge is a LEVEL 5 School in TVASS” </a:t>
            </a:r>
          </a:p>
          <a:p>
            <a:pPr marL="788670" indent="-685800">
              <a:buClr>
                <a:schemeClr val="tx1">
                  <a:shade val="95000"/>
                </a:schemeClr>
              </a:buClr>
              <a:buFont typeface="Wingdings" panose="05000000000000000000" pitchFamily="2" charset="2"/>
              <a:buChar char="Ø"/>
              <a:defRPr/>
            </a:pPr>
            <a:endParaRPr lang="en-US" sz="10000" dirty="0">
              <a:latin typeface="Times New Roman" panose="02020603050405020304" pitchFamily="18" charset="0"/>
              <a:cs typeface="Times New Roman" panose="02020603050405020304" pitchFamily="18" charset="0"/>
            </a:endParaRPr>
          </a:p>
          <a:p>
            <a:pPr marL="788670" indent="-685800">
              <a:buClr>
                <a:schemeClr val="tx1">
                  <a:shade val="95000"/>
                </a:schemeClr>
              </a:buClr>
              <a:buFont typeface="Wingdings" panose="05000000000000000000" pitchFamily="2" charset="2"/>
              <a:buChar char="Ø"/>
              <a:defRPr/>
            </a:pPr>
            <a:r>
              <a:rPr lang="en-US" sz="10000" dirty="0">
                <a:latin typeface="Times New Roman" panose="02020603050405020304" pitchFamily="18" charset="0"/>
                <a:cs typeface="Times New Roman" panose="02020603050405020304" pitchFamily="18" charset="0"/>
              </a:rPr>
              <a:t>To Improve We Are Doing: </a:t>
            </a:r>
          </a:p>
          <a:p>
            <a:pPr marL="788670" indent="-685800">
              <a:buClr>
                <a:schemeClr val="tx1">
                  <a:shade val="95000"/>
                </a:schemeClr>
              </a:buClr>
              <a:buFont typeface="Wingdings" panose="05000000000000000000" pitchFamily="2" charset="2"/>
              <a:buChar char="Ø"/>
              <a:defRPr/>
            </a:pPr>
            <a:r>
              <a:rPr lang="en-US" sz="10000" dirty="0">
                <a:latin typeface="Times New Roman" panose="02020603050405020304" pitchFamily="18" charset="0"/>
                <a:cs typeface="Times New Roman" panose="02020603050405020304" pitchFamily="18" charset="0"/>
              </a:rPr>
              <a:t>Weekly Small Group Instruction based on needs of the students</a:t>
            </a:r>
          </a:p>
          <a:p>
            <a:pPr marL="1124712" lvl="1" indent="-685800">
              <a:buFont typeface="Wingdings" panose="05000000000000000000" pitchFamily="2" charset="2"/>
              <a:buChar char="Ø"/>
              <a:defRPr/>
            </a:pPr>
            <a:r>
              <a:rPr lang="en-US" sz="10000" dirty="0">
                <a:latin typeface="Times New Roman" panose="02020603050405020304" pitchFamily="18" charset="0"/>
                <a:cs typeface="Times New Roman" panose="02020603050405020304" pitchFamily="18" charset="0"/>
              </a:rPr>
              <a:t>Response to Intervention</a:t>
            </a:r>
          </a:p>
          <a:p>
            <a:pPr marL="1124712" lvl="1" indent="-685800">
              <a:buFont typeface="Wingdings" panose="05000000000000000000" pitchFamily="2" charset="2"/>
              <a:buChar char="Ø"/>
              <a:defRPr/>
            </a:pPr>
            <a:r>
              <a:rPr lang="en-US" sz="10000" dirty="0">
                <a:latin typeface="Times New Roman" panose="02020603050405020304" pitchFamily="18" charset="0"/>
                <a:cs typeface="Times New Roman" panose="02020603050405020304" pitchFamily="18" charset="0"/>
              </a:rPr>
              <a:t>Daily standards-based instruction</a:t>
            </a:r>
          </a:p>
          <a:p>
            <a:pPr marL="1124712" lvl="1" indent="-685800">
              <a:buFont typeface="Wingdings" panose="05000000000000000000" pitchFamily="2" charset="2"/>
              <a:buChar char="Ø"/>
              <a:defRPr/>
            </a:pPr>
            <a:r>
              <a:rPr lang="en-US" sz="10000" dirty="0">
                <a:latin typeface="Times New Roman" panose="02020603050405020304" pitchFamily="18" charset="0"/>
                <a:cs typeface="Times New Roman" panose="02020603050405020304" pitchFamily="18" charset="0"/>
              </a:rPr>
              <a:t>Bi-Weekly TN Ready formatted assessments </a:t>
            </a:r>
          </a:p>
          <a:p>
            <a:pPr marL="1124712" lvl="1" indent="-685800">
              <a:buFont typeface="Wingdings" panose="05000000000000000000" pitchFamily="2" charset="2"/>
              <a:buChar char="Ø"/>
              <a:defRPr/>
            </a:pPr>
            <a:r>
              <a:rPr lang="en-US" sz="10000" dirty="0">
                <a:latin typeface="Times New Roman" panose="02020603050405020304" pitchFamily="18" charset="0"/>
                <a:cs typeface="Times New Roman" panose="02020603050405020304" pitchFamily="18" charset="0"/>
              </a:rPr>
              <a:t>Reteach Calendars</a:t>
            </a:r>
          </a:p>
          <a:p>
            <a:pPr marL="651510" lvl="1" indent="-212598">
              <a:buFont typeface="Wingdings 2"/>
              <a:buChar char=""/>
              <a:defRPr/>
            </a:pPr>
            <a:endParaRPr lang="en-US" b="1" dirty="0">
              <a:solidFill>
                <a:srgbClr val="002060"/>
              </a:solidFill>
            </a:endParaRPr>
          </a:p>
        </p:txBody>
      </p:sp>
      <p:sp>
        <p:nvSpPr>
          <p:cNvPr id="18436" name="Rectangle 4"/>
          <p:cNvSpPr>
            <a:spLocks noGrp="1" noChangeArrowheads="1"/>
          </p:cNvSpPr>
          <p:nvPr>
            <p:ph type="title"/>
          </p:nvPr>
        </p:nvSpPr>
        <p:spPr>
          <a:xfrm>
            <a:off x="541421" y="205979"/>
            <a:ext cx="8133347" cy="879858"/>
          </a:xfrm>
        </p:spPr>
        <p:txBody>
          <a:bodyPr>
            <a:noAutofit/>
          </a:bodyPr>
          <a:lstStyle/>
          <a:p>
            <a:pPr>
              <a:defRPr/>
            </a:pPr>
            <a:r>
              <a:rPr lang="en-US" sz="4000" i="1" dirty="0">
                <a:latin typeface="Times New Roman" panose="02020603050405020304" pitchFamily="18" charset="0"/>
                <a:cs typeface="Times New Roman" panose="02020603050405020304" pitchFamily="18" charset="0"/>
              </a:rPr>
              <a:t>District/School Progress AYP Status</a:t>
            </a:r>
          </a:p>
        </p:txBody>
      </p:sp>
      <p:sp>
        <p:nvSpPr>
          <p:cNvPr id="2" name="Rectangle 8"/>
          <p:cNvSpPr>
            <a:spLocks noChangeArrowheads="1"/>
          </p:cNvSpPr>
          <p:nvPr/>
        </p:nvSpPr>
        <p:spPr bwMode="auto">
          <a:xfrm>
            <a:off x="1143001" y="-126958"/>
            <a:ext cx="184731" cy="253916"/>
          </a:xfrm>
          <a:prstGeom prst="rect">
            <a:avLst/>
          </a:prstGeom>
          <a:noFill/>
          <a:ln w="9525">
            <a:noFill/>
            <a:miter lim="800000"/>
            <a:headEnd/>
            <a:tailEnd/>
          </a:ln>
        </p:spPr>
        <p:txBody>
          <a:bodyPr wrap="none" anchor="ctr">
            <a:spAutoFit/>
          </a:bodyPr>
          <a:lstStyle/>
          <a:p>
            <a:endParaRPr lang="en-US" sz="1050"/>
          </a:p>
        </p:txBody>
      </p:sp>
      <p:pic>
        <p:nvPicPr>
          <p:cNvPr id="4" name="Picture 3" descr="A logo for a school&#10;&#10;Description automatically generated">
            <a:extLst>
              <a:ext uri="{FF2B5EF4-FFF2-40B4-BE49-F238E27FC236}">
                <a16:creationId xmlns:a16="http://schemas.microsoft.com/office/drawing/2014/main" id="{B9FE84C7-39B4-2205-2F2A-C2A9B4BE3ACE}"/>
              </a:ext>
            </a:extLst>
          </p:cNvPr>
          <p:cNvPicPr>
            <a:picLocks noChangeAspect="1"/>
          </p:cNvPicPr>
          <p:nvPr/>
        </p:nvPicPr>
        <p:blipFill>
          <a:blip r:embed="rId3"/>
          <a:stretch>
            <a:fillRect/>
          </a:stretch>
        </p:blipFill>
        <p:spPr>
          <a:xfrm>
            <a:off x="7480634" y="3113170"/>
            <a:ext cx="1371600" cy="1218177"/>
          </a:xfrm>
          <a:prstGeom prst="rect">
            <a:avLst/>
          </a:prstGeom>
        </p:spPr>
      </p:pic>
      <p:pic>
        <p:nvPicPr>
          <p:cNvPr id="6" name="Picture 5" descr="A logo with a torch and a graduation cap&#10;&#10;Description automatically generated">
            <a:extLst>
              <a:ext uri="{FF2B5EF4-FFF2-40B4-BE49-F238E27FC236}">
                <a16:creationId xmlns:a16="http://schemas.microsoft.com/office/drawing/2014/main" id="{C1E79BC0-83DE-0098-5C01-2D8A8FB01851}"/>
              </a:ext>
            </a:extLst>
          </p:cNvPr>
          <p:cNvPicPr>
            <a:picLocks noChangeAspect="1"/>
          </p:cNvPicPr>
          <p:nvPr/>
        </p:nvPicPr>
        <p:blipFill>
          <a:blip r:embed="rId4"/>
          <a:stretch>
            <a:fillRect/>
          </a:stretch>
        </p:blipFill>
        <p:spPr>
          <a:xfrm>
            <a:off x="196673" y="2947304"/>
            <a:ext cx="1633975" cy="1384043"/>
          </a:xfrm>
          <a:prstGeom prst="rect">
            <a:avLst/>
          </a:prstGeom>
        </p:spPr>
      </p:pic>
      <p:pic>
        <p:nvPicPr>
          <p:cNvPr id="7" name="Google Shape;530;p34">
            <a:extLst>
              <a:ext uri="{FF2B5EF4-FFF2-40B4-BE49-F238E27FC236}">
                <a16:creationId xmlns:a16="http://schemas.microsoft.com/office/drawing/2014/main" id="{A67332E5-2FDA-60C3-DBFD-259B18E2ABF5}"/>
              </a:ext>
            </a:extLst>
          </p:cNvPr>
          <p:cNvPicPr preferRelativeResize="0"/>
          <p:nvPr/>
        </p:nvPicPr>
        <p:blipFill>
          <a:blip r:embed="rId5">
            <a:alphaModFix/>
          </a:blip>
          <a:stretch>
            <a:fillRect/>
          </a:stretch>
        </p:blipFill>
        <p:spPr>
          <a:xfrm rot="-6300114">
            <a:off x="567690" y="1385485"/>
            <a:ext cx="1028493" cy="847305"/>
          </a:xfrm>
          <a:prstGeom prst="rect">
            <a:avLst/>
          </a:prstGeom>
          <a:noFill/>
          <a:ln>
            <a:noFill/>
          </a:ln>
        </p:spPr>
      </p:pic>
      <p:pic>
        <p:nvPicPr>
          <p:cNvPr id="8" name="Google Shape;531;p34">
            <a:extLst>
              <a:ext uri="{FF2B5EF4-FFF2-40B4-BE49-F238E27FC236}">
                <a16:creationId xmlns:a16="http://schemas.microsoft.com/office/drawing/2014/main" id="{2B41E6F5-E658-54F5-AC15-CF34DF9528BA}"/>
              </a:ext>
            </a:extLst>
          </p:cNvPr>
          <p:cNvPicPr preferRelativeResize="0"/>
          <p:nvPr/>
        </p:nvPicPr>
        <p:blipFill>
          <a:blip r:embed="rId6">
            <a:alphaModFix/>
          </a:blip>
          <a:stretch>
            <a:fillRect/>
          </a:stretch>
        </p:blipFill>
        <p:spPr>
          <a:xfrm rot="8100107">
            <a:off x="7426924" y="1589582"/>
            <a:ext cx="1179333" cy="863055"/>
          </a:xfrm>
          <a:prstGeom prst="rect">
            <a:avLst/>
          </a:prstGeom>
          <a:noFill/>
          <a:ln>
            <a:noFill/>
          </a:ln>
        </p:spPr>
      </p:pic>
    </p:spTree>
    <p:extLst>
      <p:ext uri="{BB962C8B-B14F-4D97-AF65-F5344CB8AC3E}">
        <p14:creationId xmlns:p14="http://schemas.microsoft.com/office/powerpoint/2010/main" val="379792017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39"/>
          <p:cNvSpPr txBox="1">
            <a:spLocks noGrp="1"/>
          </p:cNvSpPr>
          <p:nvPr>
            <p:ph type="ctrTitle"/>
          </p:nvPr>
        </p:nvSpPr>
        <p:spPr>
          <a:xfrm>
            <a:off x="639392" y="206258"/>
            <a:ext cx="8415231" cy="996900"/>
          </a:xfrm>
          <a:prstGeom prst="rect">
            <a:avLst/>
          </a:prstGeom>
        </p:spPr>
        <p:txBody>
          <a:bodyPr spcFirstLastPara="1" wrap="square" lIns="91425" tIns="91425" rIns="91425" bIns="91425" anchor="t" anchorCtr="0">
            <a:noAutofit/>
          </a:bodyPr>
          <a:lstStyle/>
          <a:p>
            <a:r>
              <a:rPr lang="en-US" sz="4800" dirty="0">
                <a:latin typeface="Georgia" panose="02040502050405020303" pitchFamily="18" charset="0"/>
                <a:cs typeface="Angsana New" panose="02020603050405020304" pitchFamily="18" charset="-34"/>
              </a:rPr>
              <a:t>Welcome Back Wildcats!</a:t>
            </a:r>
            <a:br>
              <a:rPr lang="en-US" sz="4400" dirty="0">
                <a:latin typeface="Georgia" panose="02040502050405020303" pitchFamily="18" charset="0"/>
                <a:cs typeface="Angsana New" panose="02020603050405020304" pitchFamily="18" charset="-34"/>
              </a:rPr>
            </a:br>
            <a:endParaRPr sz="4400" dirty="0"/>
          </a:p>
        </p:txBody>
      </p:sp>
      <p:pic>
        <p:nvPicPr>
          <p:cNvPr id="2" name="Picture 5">
            <a:extLst>
              <a:ext uri="{FF2B5EF4-FFF2-40B4-BE49-F238E27FC236}">
                <a16:creationId xmlns:a16="http://schemas.microsoft.com/office/drawing/2014/main" id="{B3AE8CE2-93FE-580C-11FF-C10ED8AF9744}"/>
              </a:ext>
            </a:extLst>
          </p:cNvPr>
          <p:cNvPicPr>
            <a:picLocks noChangeAspect="1" noChangeArrowheads="1"/>
          </p:cNvPicPr>
          <p:nvPr/>
        </p:nvPicPr>
        <p:blipFill>
          <a:blip r:embed="rId3" cstate="print"/>
          <a:srcRect/>
          <a:stretch>
            <a:fillRect/>
          </a:stretch>
        </p:blipFill>
        <p:spPr bwMode="auto">
          <a:xfrm>
            <a:off x="1888958" y="931268"/>
            <a:ext cx="7038474" cy="4071461"/>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7" name="Google Shape;527;p34"/>
          <p:cNvSpPr txBox="1"/>
          <p:nvPr/>
        </p:nvSpPr>
        <p:spPr>
          <a:xfrm>
            <a:off x="993248" y="0"/>
            <a:ext cx="6839310" cy="847521"/>
          </a:xfrm>
          <a:prstGeom prst="rect">
            <a:avLst/>
          </a:prstGeom>
          <a:noFill/>
          <a:ln>
            <a:noFill/>
          </a:ln>
        </p:spPr>
        <p:txBody>
          <a:bodyPr spcFirstLastPara="1" wrap="square" lIns="91425" tIns="91425" rIns="0" bIns="91425" anchor="t" anchorCtr="0">
            <a:noAutofit/>
          </a:bodyPr>
          <a:lstStyle/>
          <a:p>
            <a:pPr marL="0" lvl="0" indent="0" algn="ctr" rtl="0">
              <a:spcBef>
                <a:spcPts val="0"/>
              </a:spcBef>
              <a:spcAft>
                <a:spcPts val="0"/>
              </a:spcAft>
              <a:buNone/>
            </a:pPr>
            <a:r>
              <a:rPr lang="en-US" sz="4000" i="1" dirty="0">
                <a:solidFill>
                  <a:schemeClr val="accent4"/>
                </a:solidFill>
                <a:latin typeface="Times New Roman" panose="02020603050405020304" pitchFamily="18" charset="0"/>
                <a:cs typeface="Times New Roman" panose="02020603050405020304" pitchFamily="18" charset="0"/>
              </a:rPr>
              <a:t>Reporting Pupil Progress</a:t>
            </a:r>
            <a:endParaRPr sz="4000" dirty="0">
              <a:solidFill>
                <a:schemeClr val="accent4"/>
              </a:solidFill>
              <a:latin typeface="Raleway SemiBold"/>
              <a:ea typeface="Raleway SemiBold"/>
              <a:cs typeface="Raleway SemiBold"/>
              <a:sym typeface="Raleway SemiBold"/>
            </a:endParaRPr>
          </a:p>
        </p:txBody>
      </p:sp>
      <p:pic>
        <p:nvPicPr>
          <p:cNvPr id="530" name="Google Shape;530;p34"/>
          <p:cNvPicPr preferRelativeResize="0"/>
          <p:nvPr/>
        </p:nvPicPr>
        <p:blipFill>
          <a:blip r:embed="rId3">
            <a:alphaModFix/>
          </a:blip>
          <a:stretch>
            <a:fillRect/>
          </a:stretch>
        </p:blipFill>
        <p:spPr>
          <a:xfrm rot="-6300114">
            <a:off x="481875" y="81748"/>
            <a:ext cx="731320" cy="1113340"/>
          </a:xfrm>
          <a:prstGeom prst="rect">
            <a:avLst/>
          </a:prstGeom>
          <a:noFill/>
          <a:ln>
            <a:noFill/>
          </a:ln>
        </p:spPr>
      </p:pic>
      <p:pic>
        <p:nvPicPr>
          <p:cNvPr id="531" name="Google Shape;531;p34"/>
          <p:cNvPicPr preferRelativeResize="0"/>
          <p:nvPr/>
        </p:nvPicPr>
        <p:blipFill>
          <a:blip r:embed="rId4">
            <a:alphaModFix/>
          </a:blip>
          <a:stretch>
            <a:fillRect/>
          </a:stretch>
        </p:blipFill>
        <p:spPr>
          <a:xfrm rot="8100107">
            <a:off x="7821080" y="98395"/>
            <a:ext cx="990702" cy="797847"/>
          </a:xfrm>
          <a:prstGeom prst="rect">
            <a:avLst/>
          </a:prstGeom>
          <a:noFill/>
          <a:ln>
            <a:noFill/>
          </a:ln>
        </p:spPr>
      </p:pic>
      <p:sp>
        <p:nvSpPr>
          <p:cNvPr id="7" name="TextBox 6">
            <a:extLst>
              <a:ext uri="{FF2B5EF4-FFF2-40B4-BE49-F238E27FC236}">
                <a16:creationId xmlns:a16="http://schemas.microsoft.com/office/drawing/2014/main" id="{ED7E760C-F5F6-833F-4288-5064E5163C81}"/>
              </a:ext>
            </a:extLst>
          </p:cNvPr>
          <p:cNvSpPr txBox="1"/>
          <p:nvPr/>
        </p:nvSpPr>
        <p:spPr>
          <a:xfrm>
            <a:off x="0" y="977494"/>
            <a:ext cx="9144000" cy="4463338"/>
          </a:xfrm>
          <a:prstGeom prst="rect">
            <a:avLst/>
          </a:prstGeom>
          <a:noFill/>
        </p:spPr>
        <p:txBody>
          <a:bodyPr wrap="square" rtlCol="0">
            <a:spAutoFit/>
          </a:bodyPr>
          <a:lstStyle/>
          <a:p>
            <a:pPr algn="ctr" eaLnBrk="1" hangingPunct="1">
              <a:lnSpc>
                <a:spcPct val="90000"/>
              </a:lnSpc>
              <a:buFontTx/>
              <a:buNone/>
            </a:pPr>
            <a:r>
              <a:rPr lang="en-US" sz="2500" dirty="0" err="1">
                <a:latin typeface="Times New Roman" panose="02020603050405020304" pitchFamily="18" charset="0"/>
                <a:cs typeface="Times New Roman" panose="02020603050405020304" pitchFamily="18" charset="0"/>
              </a:rPr>
              <a:t>Winridge</a:t>
            </a:r>
            <a:r>
              <a:rPr lang="en-US" sz="2500" dirty="0">
                <a:latin typeface="Times New Roman" panose="02020603050405020304" pitchFamily="18" charset="0"/>
                <a:cs typeface="Times New Roman" panose="02020603050405020304" pitchFamily="18" charset="0"/>
              </a:rPr>
              <a:t> Elementary uses several avenues to report student progress:</a:t>
            </a:r>
          </a:p>
          <a:p>
            <a:pPr algn="ctr" eaLnBrk="1" hangingPunct="1">
              <a:lnSpc>
                <a:spcPct val="90000"/>
              </a:lnSpc>
              <a:buFontTx/>
              <a:buNone/>
            </a:pPr>
            <a:endParaRPr lang="en-US" sz="2500" dirty="0">
              <a:solidFill>
                <a:srgbClr val="002060"/>
              </a:solidFill>
              <a:latin typeface="Times New Roman" panose="02020603050405020304" pitchFamily="18" charset="0"/>
              <a:cs typeface="Times New Roman" panose="02020603050405020304" pitchFamily="18" charset="0"/>
            </a:endParaRPr>
          </a:p>
          <a:p>
            <a:pPr eaLnBrk="1" hangingPunct="1">
              <a:lnSpc>
                <a:spcPct val="90000"/>
              </a:lnSpc>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Every 4 ½ weeks progress report- </a:t>
            </a:r>
          </a:p>
          <a:p>
            <a:pPr marL="342900" lvl="5" indent="-342900" algn="ctr">
              <a:lnSpc>
                <a:spcPct val="90000"/>
              </a:lnSpc>
              <a:buFont typeface="Wingdings" panose="05000000000000000000" pitchFamily="2" charset="2"/>
              <a:buChar char="Ø"/>
            </a:pPr>
            <a:r>
              <a:rPr lang="en-US" sz="2500" dirty="0">
                <a:highlight>
                  <a:srgbClr val="FFFF00"/>
                </a:highlight>
                <a:latin typeface="Times New Roman" panose="02020603050405020304" pitchFamily="18" charset="0"/>
                <a:cs typeface="Times New Roman" panose="02020603050405020304" pitchFamily="18" charset="0"/>
              </a:rPr>
              <a:t>Sept 6, Nov 15, Jan 31, &amp; Apr 17</a:t>
            </a:r>
          </a:p>
          <a:p>
            <a:pPr eaLnBrk="1" hangingPunct="1">
              <a:lnSpc>
                <a:spcPct val="90000"/>
              </a:lnSpc>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Report cards every nine weeks-</a:t>
            </a:r>
          </a:p>
          <a:p>
            <a:pPr marL="342900" indent="-342900" algn="ctr" eaLnBrk="1" hangingPunct="1">
              <a:lnSpc>
                <a:spcPct val="90000"/>
              </a:lnSpc>
              <a:buFont typeface="Wingdings" panose="05000000000000000000" pitchFamily="2" charset="2"/>
              <a:buChar char="Ø"/>
            </a:pPr>
            <a:r>
              <a:rPr lang="en-US" sz="2500" dirty="0">
                <a:highlight>
                  <a:srgbClr val="FFFF00"/>
                </a:highlight>
                <a:latin typeface="Times New Roman" panose="02020603050405020304" pitchFamily="18" charset="0"/>
                <a:cs typeface="Times New Roman" panose="02020603050405020304" pitchFamily="18" charset="0"/>
              </a:rPr>
              <a:t>Oct 25, Jan 17, Mar 27, &amp; May 31 </a:t>
            </a:r>
          </a:p>
          <a:p>
            <a:pPr eaLnBrk="1" hangingPunct="1">
              <a:lnSpc>
                <a:spcPct val="90000"/>
              </a:lnSpc>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 District Scheduled Parent-Teacher Conferences- </a:t>
            </a:r>
          </a:p>
          <a:p>
            <a:pPr marL="342900" indent="-342900" algn="ctr" eaLnBrk="1" hangingPunct="1">
              <a:lnSpc>
                <a:spcPct val="90000"/>
              </a:lnSpc>
              <a:buFont typeface="Wingdings" panose="05000000000000000000" pitchFamily="2" charset="2"/>
              <a:buChar char="Ø"/>
            </a:pPr>
            <a:r>
              <a:rPr lang="en-US" sz="2500" dirty="0">
                <a:highlight>
                  <a:srgbClr val="FFFF00"/>
                </a:highlight>
                <a:latin typeface="Times New Roman" panose="02020603050405020304" pitchFamily="18" charset="0"/>
                <a:cs typeface="Times New Roman" panose="02020603050405020304" pitchFamily="18" charset="0"/>
              </a:rPr>
              <a:t>Sept 7 &amp; Feb 15 (4pm-7pm)</a:t>
            </a:r>
          </a:p>
          <a:p>
            <a:pPr eaLnBrk="1" hangingPunct="1">
              <a:lnSpc>
                <a:spcPct val="90000"/>
              </a:lnSpc>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Parent Power School Access</a:t>
            </a:r>
          </a:p>
          <a:p>
            <a:pPr eaLnBrk="1" hangingPunct="1">
              <a:lnSpc>
                <a:spcPct val="90000"/>
              </a:lnSpc>
              <a:buFont typeface="Arial" panose="020B0604020202020204" pitchFamily="34" charset="0"/>
              <a:buChar char="•"/>
            </a:pPr>
            <a:endParaRPr lang="en-US" sz="1100" dirty="0">
              <a:latin typeface="Times New Roman" panose="02020603050405020304" pitchFamily="18" charset="0"/>
              <a:cs typeface="Times New Roman" panose="02020603050405020304" pitchFamily="18" charset="0"/>
            </a:endParaRPr>
          </a:p>
          <a:p>
            <a:pPr algn="ctr">
              <a:lnSpc>
                <a:spcPct val="90000"/>
              </a:lnSpc>
              <a:buFont typeface="Arial" panose="020B0604020202020204" pitchFamily="34" charset="0"/>
              <a:buChar char="•"/>
            </a:pPr>
            <a:r>
              <a:rPr lang="en-US" sz="1820" b="1" i="1" dirty="0">
                <a:latin typeface="Times New Roman" panose="02020603050405020304" pitchFamily="18" charset="0"/>
                <a:cs typeface="Times New Roman" panose="02020603050405020304" pitchFamily="18" charset="0"/>
              </a:rPr>
              <a:t>Special Note: Report Cards will be distributed &amp; Available after 3:00p.m. via Parent Portal.</a:t>
            </a:r>
          </a:p>
          <a:p>
            <a:pPr algn="ctr">
              <a:lnSpc>
                <a:spcPct val="90000"/>
              </a:lnSpc>
              <a:buFont typeface="Arial" panose="020B0604020202020204" pitchFamily="34" charset="0"/>
              <a:buChar char="•"/>
            </a:pPr>
            <a:r>
              <a:rPr lang="en-US" sz="1820" b="1" i="1" dirty="0">
                <a:latin typeface="Times New Roman" panose="02020603050405020304" pitchFamily="18" charset="0"/>
                <a:cs typeface="Times New Roman" panose="02020603050405020304" pitchFamily="18" charset="0"/>
              </a:rPr>
              <a:t> Parents may also set up conferences with individual teachers at any time during the school year*</a:t>
            </a:r>
          </a:p>
          <a:p>
            <a:pPr eaLnBrk="1" hangingPunct="1">
              <a:lnSpc>
                <a:spcPct val="90000"/>
              </a:lnSpc>
              <a:buFont typeface="Arial" panose="020B0604020202020204" pitchFamily="34" charset="0"/>
              <a:buChar char="•"/>
            </a:pPr>
            <a:endParaRPr lang="en-US" sz="2500" dirty="0">
              <a:latin typeface="Times New Roman" panose="02020603050405020304" pitchFamily="18" charset="0"/>
              <a:cs typeface="Times New Roman" panose="02020603050405020304" pitchFamily="18" charset="0"/>
            </a:endParaRPr>
          </a:p>
        </p:txBody>
      </p:sp>
      <p:pic>
        <p:nvPicPr>
          <p:cNvPr id="3" name="Picture 2" descr="A logo for a school&#10;&#10;Description automatically generated">
            <a:extLst>
              <a:ext uri="{FF2B5EF4-FFF2-40B4-BE49-F238E27FC236}">
                <a16:creationId xmlns:a16="http://schemas.microsoft.com/office/drawing/2014/main" id="{0D6BADF7-1B69-74AB-F780-E88AECD389BF}"/>
              </a:ext>
            </a:extLst>
          </p:cNvPr>
          <p:cNvPicPr>
            <a:picLocks noChangeAspect="1"/>
          </p:cNvPicPr>
          <p:nvPr/>
        </p:nvPicPr>
        <p:blipFill>
          <a:blip r:embed="rId5"/>
          <a:stretch>
            <a:fillRect/>
          </a:stretch>
        </p:blipFill>
        <p:spPr>
          <a:xfrm>
            <a:off x="7061774" y="2021306"/>
            <a:ext cx="1937206" cy="1720516"/>
          </a:xfrm>
          <a:prstGeom prst="rect">
            <a:avLst/>
          </a:prstGeom>
        </p:spPr>
      </p:pic>
    </p:spTree>
    <p:extLst>
      <p:ext uri="{BB962C8B-B14F-4D97-AF65-F5344CB8AC3E}">
        <p14:creationId xmlns:p14="http://schemas.microsoft.com/office/powerpoint/2010/main" val="38268077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832" y="0"/>
            <a:ext cx="7760368" cy="589547"/>
          </a:xfrm>
        </p:spPr>
        <p:txBody>
          <a:bodyPr/>
          <a:lstStyle/>
          <a:p>
            <a:r>
              <a:rPr lang="en-US" sz="4000" dirty="0"/>
              <a:t>School Information</a:t>
            </a:r>
          </a:p>
        </p:txBody>
      </p:sp>
      <p:sp>
        <p:nvSpPr>
          <p:cNvPr id="3" name="Content Placeholder 2"/>
          <p:cNvSpPr>
            <a:spLocks noGrp="1"/>
          </p:cNvSpPr>
          <p:nvPr>
            <p:ph idx="1"/>
          </p:nvPr>
        </p:nvSpPr>
        <p:spPr>
          <a:xfrm>
            <a:off x="120316" y="589547"/>
            <a:ext cx="9023684" cy="4382503"/>
          </a:xfrm>
        </p:spPr>
        <p:txBody>
          <a:bodyPr/>
          <a:lstStyle/>
          <a:p>
            <a:r>
              <a:rPr lang="en-US" sz="3000" dirty="0"/>
              <a:t>School Hours 8:15 am -3:15 pm.</a:t>
            </a:r>
          </a:p>
          <a:p>
            <a:r>
              <a:rPr lang="en-US" sz="3000" dirty="0"/>
              <a:t>Homework Hotline- </a:t>
            </a:r>
          </a:p>
          <a:p>
            <a:pPr lvl="1"/>
            <a:r>
              <a:rPr lang="en-US" sz="3000" dirty="0"/>
              <a:t>Call (901) 416-1234 </a:t>
            </a:r>
          </a:p>
          <a:p>
            <a:pPr lvl="1"/>
            <a:r>
              <a:rPr lang="en-US" sz="3000" dirty="0"/>
              <a:t>Hours-M-TH 4:00 pm -8:00pm</a:t>
            </a:r>
          </a:p>
          <a:p>
            <a:r>
              <a:rPr lang="en-US" sz="3000" dirty="0"/>
              <a:t>PowerSchool: </a:t>
            </a:r>
            <a:r>
              <a:rPr lang="en-US" sz="2400" dirty="0">
                <a:hlinkClick r:id="rId3"/>
              </a:rPr>
              <a:t>https://scstn.powerschool.com/public/home.html</a:t>
            </a:r>
            <a:endParaRPr lang="en-US" sz="2400" dirty="0"/>
          </a:p>
          <a:p>
            <a:r>
              <a:rPr lang="en-US" sz="3000" dirty="0"/>
              <a:t>TECH Support-</a:t>
            </a:r>
          </a:p>
          <a:p>
            <a:pPr lvl="1"/>
            <a:r>
              <a:rPr lang="en-US" sz="3000" dirty="0"/>
              <a:t>Call (901) 416-5300</a:t>
            </a:r>
          </a:p>
          <a:p>
            <a:pPr lvl="1"/>
            <a:r>
              <a:rPr lang="en-US" sz="3000" dirty="0"/>
              <a:t>Hours 8:00 am -5:00 pm</a:t>
            </a:r>
          </a:p>
          <a:p>
            <a:pPr marL="342900" lvl="1" indent="0">
              <a:buNone/>
            </a:pPr>
            <a:endParaRPr lang="en-US" dirty="0"/>
          </a:p>
          <a:p>
            <a:pPr marL="342900" lvl="1" indent="0">
              <a:buNone/>
            </a:pPr>
            <a:endParaRPr lang="en-US" dirty="0"/>
          </a:p>
          <a:p>
            <a:pPr lvl="1"/>
            <a:endParaRPr lang="en-US" dirty="0"/>
          </a:p>
        </p:txBody>
      </p:sp>
      <p:pic>
        <p:nvPicPr>
          <p:cNvPr id="5" name="Picture 4" descr="A logo for a school&#10;&#10;Description automatically generated">
            <a:extLst>
              <a:ext uri="{FF2B5EF4-FFF2-40B4-BE49-F238E27FC236}">
                <a16:creationId xmlns:a16="http://schemas.microsoft.com/office/drawing/2014/main" id="{A0D241B6-1CB8-30DF-E4D3-E7B7A5167D30}"/>
              </a:ext>
            </a:extLst>
          </p:cNvPr>
          <p:cNvPicPr>
            <a:picLocks noChangeAspect="1"/>
          </p:cNvPicPr>
          <p:nvPr/>
        </p:nvPicPr>
        <p:blipFill>
          <a:blip r:embed="rId4"/>
          <a:stretch>
            <a:fillRect/>
          </a:stretch>
        </p:blipFill>
        <p:spPr>
          <a:xfrm>
            <a:off x="6856303" y="385011"/>
            <a:ext cx="2045557" cy="1816747"/>
          </a:xfrm>
          <a:prstGeom prst="rect">
            <a:avLst/>
          </a:prstGeom>
        </p:spPr>
      </p:pic>
      <p:pic>
        <p:nvPicPr>
          <p:cNvPr id="22" name="Picture 21" descr="A tablet on top of books and a ruler&#10;&#10;Description automatically generated">
            <a:extLst>
              <a:ext uri="{FF2B5EF4-FFF2-40B4-BE49-F238E27FC236}">
                <a16:creationId xmlns:a16="http://schemas.microsoft.com/office/drawing/2014/main" id="{EDF808C1-6305-70D2-7F1A-10FE267D0A0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316925" y="3490569"/>
            <a:ext cx="1905800" cy="1481481"/>
          </a:xfrm>
          <a:prstGeom prst="rect">
            <a:avLst/>
          </a:prstGeom>
        </p:spPr>
      </p:pic>
    </p:spTree>
    <p:extLst>
      <p:ext uri="{BB962C8B-B14F-4D97-AF65-F5344CB8AC3E}">
        <p14:creationId xmlns:p14="http://schemas.microsoft.com/office/powerpoint/2010/main" val="7302963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715100" y="199876"/>
            <a:ext cx="7713900" cy="907824"/>
          </a:xfrm>
        </p:spPr>
        <p:txBody>
          <a:bodyPr/>
          <a:lstStyle/>
          <a:p>
            <a:r>
              <a:rPr lang="en-US" sz="5400" b="1" dirty="0">
                <a:latin typeface="Times New Roman" panose="02020603050405020304" pitchFamily="18" charset="0"/>
                <a:cs typeface="Times New Roman" panose="02020603050405020304" pitchFamily="18" charset="0"/>
              </a:rPr>
              <a:t>Parent Communication </a:t>
            </a:r>
          </a:p>
        </p:txBody>
      </p:sp>
      <p:sp>
        <p:nvSpPr>
          <p:cNvPr id="131075" name="Rectangle 3"/>
          <p:cNvSpPr>
            <a:spLocks noGrp="1" noChangeArrowheads="1"/>
          </p:cNvSpPr>
          <p:nvPr>
            <p:ph sz="half" idx="1"/>
          </p:nvPr>
        </p:nvSpPr>
        <p:spPr/>
        <p:txBody>
          <a:bodyPr>
            <a:normAutofit lnSpcReduction="10000"/>
          </a:bodyPr>
          <a:lstStyle/>
          <a:p>
            <a:pPr>
              <a:lnSpc>
                <a:spcPct val="90000"/>
              </a:lnSpc>
            </a:pPr>
            <a:r>
              <a:rPr lang="en-US" sz="3600" dirty="0">
                <a:latin typeface="Times New Roman" panose="02020603050405020304" pitchFamily="18" charset="0"/>
                <a:cs typeface="Times New Roman" panose="02020603050405020304" pitchFamily="18" charset="0"/>
              </a:rPr>
              <a:t>Newsletters</a:t>
            </a:r>
          </a:p>
          <a:p>
            <a:pPr>
              <a:lnSpc>
                <a:spcPct val="90000"/>
              </a:lnSpc>
            </a:pPr>
            <a:r>
              <a:rPr lang="en-US" sz="3600" dirty="0">
                <a:latin typeface="Times New Roman" panose="02020603050405020304" pitchFamily="18" charset="0"/>
                <a:cs typeface="Times New Roman" panose="02020603050405020304" pitchFamily="18" charset="0"/>
              </a:rPr>
              <a:t>Flyers</a:t>
            </a:r>
          </a:p>
          <a:p>
            <a:pPr>
              <a:lnSpc>
                <a:spcPct val="90000"/>
              </a:lnSpc>
            </a:pPr>
            <a:r>
              <a:rPr lang="en-US" sz="3600" dirty="0">
                <a:latin typeface="Times New Roman" panose="02020603050405020304" pitchFamily="18" charset="0"/>
                <a:cs typeface="Times New Roman" panose="02020603050405020304" pitchFamily="18" charset="0"/>
              </a:rPr>
              <a:t>Phone Blast</a:t>
            </a:r>
          </a:p>
          <a:p>
            <a:pPr>
              <a:lnSpc>
                <a:spcPct val="90000"/>
              </a:lnSpc>
            </a:pPr>
            <a:r>
              <a:rPr lang="en-US" sz="3600" dirty="0">
                <a:latin typeface="Times New Roman" panose="02020603050405020304" pitchFamily="18" charset="0"/>
                <a:cs typeface="Times New Roman" panose="02020603050405020304" pitchFamily="18" charset="0"/>
              </a:rPr>
              <a:t>E-Mail</a:t>
            </a:r>
          </a:p>
          <a:p>
            <a:pPr>
              <a:lnSpc>
                <a:spcPct val="90000"/>
              </a:lnSpc>
            </a:pPr>
            <a:r>
              <a:rPr lang="en-US" sz="3600" dirty="0">
                <a:latin typeface="Times New Roman" panose="02020603050405020304" pitchFamily="18" charset="0"/>
                <a:cs typeface="Times New Roman" panose="02020603050405020304" pitchFamily="18" charset="0"/>
              </a:rPr>
              <a:t>Letters</a:t>
            </a:r>
          </a:p>
          <a:p>
            <a:pPr>
              <a:lnSpc>
                <a:spcPct val="90000"/>
              </a:lnSpc>
            </a:pPr>
            <a:r>
              <a:rPr lang="en-US" sz="3600" dirty="0">
                <a:latin typeface="Times New Roman" panose="02020603050405020304" pitchFamily="18" charset="0"/>
                <a:cs typeface="Times New Roman" panose="02020603050405020304" pitchFamily="18" charset="0"/>
              </a:rPr>
              <a:t>Social Media</a:t>
            </a:r>
          </a:p>
          <a:p>
            <a:pPr>
              <a:lnSpc>
                <a:spcPct val="90000"/>
              </a:lnSpc>
            </a:pPr>
            <a:endParaRPr lang="en-US" sz="1050" dirty="0"/>
          </a:p>
        </p:txBody>
      </p:sp>
      <p:sp>
        <p:nvSpPr>
          <p:cNvPr id="3" name="Content Placeholder 2">
            <a:extLst>
              <a:ext uri="{FF2B5EF4-FFF2-40B4-BE49-F238E27FC236}">
                <a16:creationId xmlns:a16="http://schemas.microsoft.com/office/drawing/2014/main" id="{689D6E5E-EC9B-4DDF-B668-610FA22D28AE}"/>
              </a:ext>
            </a:extLst>
          </p:cNvPr>
          <p:cNvSpPr>
            <a:spLocks noGrp="1"/>
          </p:cNvSpPr>
          <p:nvPr>
            <p:ph sz="half" idx="2"/>
          </p:nvPr>
        </p:nvSpPr>
        <p:spPr/>
        <p:txBody>
          <a:bodyPr>
            <a:normAutofit lnSpcReduction="10000"/>
          </a:bodyPr>
          <a:lstStyle/>
          <a:p>
            <a:r>
              <a:rPr lang="en-US" sz="3600" dirty="0">
                <a:latin typeface="Times New Roman" panose="02020603050405020304" pitchFamily="18" charset="0"/>
                <a:cs typeface="Times New Roman" panose="02020603050405020304" pitchFamily="18" charset="0"/>
              </a:rPr>
              <a:t>School Website</a:t>
            </a:r>
          </a:p>
          <a:p>
            <a:r>
              <a:rPr lang="en-US" sz="3600" dirty="0">
                <a:latin typeface="Times New Roman" panose="02020603050405020304" pitchFamily="18" charset="0"/>
                <a:cs typeface="Times New Roman" panose="02020603050405020304" pitchFamily="18" charset="0"/>
              </a:rPr>
              <a:t>Progress Reports</a:t>
            </a:r>
          </a:p>
          <a:p>
            <a:r>
              <a:rPr lang="en-US" sz="3600" dirty="0">
                <a:latin typeface="Times New Roman" panose="02020603050405020304" pitchFamily="18" charset="0"/>
                <a:cs typeface="Times New Roman" panose="02020603050405020304" pitchFamily="18" charset="0"/>
              </a:rPr>
              <a:t>Class Dojo</a:t>
            </a:r>
          </a:p>
          <a:p>
            <a:r>
              <a:rPr lang="en-US" sz="3600" dirty="0">
                <a:latin typeface="Times New Roman" panose="02020603050405020304" pitchFamily="18" charset="0"/>
                <a:cs typeface="Times New Roman" panose="02020603050405020304" pitchFamily="18" charset="0"/>
              </a:rPr>
              <a:t>Marquee</a:t>
            </a:r>
          </a:p>
          <a:p>
            <a:r>
              <a:rPr lang="en-US" sz="3600" dirty="0">
                <a:latin typeface="Times New Roman" panose="02020603050405020304" pitchFamily="18" charset="0"/>
                <a:cs typeface="Times New Roman" panose="02020603050405020304" pitchFamily="18" charset="0"/>
              </a:rPr>
              <a:t>PowerSchool</a:t>
            </a:r>
          </a:p>
          <a:p>
            <a:endParaRPr lang="en-US" dirty="0"/>
          </a:p>
        </p:txBody>
      </p:sp>
      <p:sp>
        <p:nvSpPr>
          <p:cNvPr id="6" name="Slide Number Placeholder 5"/>
          <p:cNvSpPr>
            <a:spLocks noGrp="1"/>
          </p:cNvSpPr>
          <p:nvPr>
            <p:ph type="sldNum" sz="quarter" idx="12"/>
          </p:nvPr>
        </p:nvSpPr>
        <p:spPr/>
        <p:txBody>
          <a:bodyPr/>
          <a:lstStyle/>
          <a:p>
            <a:r>
              <a:rPr lang="en-US" dirty="0"/>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8939" y="4307101"/>
            <a:ext cx="1385925" cy="781258"/>
          </a:xfrm>
          <a:prstGeom prst="rect">
            <a:avLst/>
          </a:prstGeom>
        </p:spPr>
      </p:pic>
      <p:pic>
        <p:nvPicPr>
          <p:cNvPr id="4" name="Google Shape;1213;p69">
            <a:extLst>
              <a:ext uri="{FF2B5EF4-FFF2-40B4-BE49-F238E27FC236}">
                <a16:creationId xmlns:a16="http://schemas.microsoft.com/office/drawing/2014/main" id="{D2F6D8F9-9F92-3AF6-7375-6229A97A90CF}"/>
              </a:ext>
            </a:extLst>
          </p:cNvPr>
          <p:cNvPicPr preferRelativeResize="0"/>
          <p:nvPr/>
        </p:nvPicPr>
        <p:blipFill>
          <a:blip r:embed="rId4">
            <a:alphaModFix/>
          </a:blip>
          <a:stretch>
            <a:fillRect/>
          </a:stretch>
        </p:blipFill>
        <p:spPr>
          <a:xfrm rot="6300250" flipH="1">
            <a:off x="236500" y="337081"/>
            <a:ext cx="874074" cy="1106693"/>
          </a:xfrm>
          <a:prstGeom prst="rect">
            <a:avLst/>
          </a:prstGeom>
          <a:noFill/>
          <a:ln>
            <a:noFill/>
          </a:ln>
        </p:spPr>
      </p:pic>
    </p:spTree>
    <p:extLst>
      <p:ext uri="{BB962C8B-B14F-4D97-AF65-F5344CB8AC3E}">
        <p14:creationId xmlns:p14="http://schemas.microsoft.com/office/powerpoint/2010/main" val="2646656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a:latin typeface="Times New Roman" panose="02020603050405020304" pitchFamily="18" charset="0"/>
                <a:cs typeface="Times New Roman" panose="02020603050405020304" pitchFamily="18" charset="0"/>
              </a:rPr>
              <a:t>Parental Involvement</a:t>
            </a:r>
          </a:p>
        </p:txBody>
      </p:sp>
      <p:sp>
        <p:nvSpPr>
          <p:cNvPr id="4" name="Content Placeholder 3"/>
          <p:cNvSpPr>
            <a:spLocks noGrp="1"/>
          </p:cNvSpPr>
          <p:nvPr>
            <p:ph idx="1"/>
          </p:nvPr>
        </p:nvSpPr>
        <p:spPr>
          <a:xfrm>
            <a:off x="715099" y="1543051"/>
            <a:ext cx="8344679" cy="3371849"/>
          </a:xfrm>
        </p:spPr>
        <p:txBody>
          <a:bodyPr>
            <a:normAutofit/>
          </a:bodyPr>
          <a:lstStyle/>
          <a:p>
            <a:pPr>
              <a:buNone/>
            </a:pPr>
            <a:r>
              <a:rPr lang="en-US" sz="4050" dirty="0"/>
              <a:t>	</a:t>
            </a:r>
            <a:r>
              <a:rPr lang="en-US" sz="4050" dirty="0">
                <a:latin typeface="Times New Roman" panose="02020603050405020304" pitchFamily="18" charset="0"/>
                <a:cs typeface="Times New Roman" panose="02020603050405020304" pitchFamily="18" charset="0"/>
              </a:rPr>
              <a:t>We welcome parents and guardians who are interested in serving in an advisory capacity and will be organizing a parent group.</a:t>
            </a:r>
          </a:p>
          <a:p>
            <a:pPr algn="ctr">
              <a:buNone/>
            </a:pPr>
            <a:r>
              <a:rPr lang="en-US" sz="4050" b="1" dirty="0">
                <a:highlight>
                  <a:srgbClr val="FFFF00"/>
                </a:highlight>
                <a:latin typeface="Times New Roman" panose="02020603050405020304" pitchFamily="18" charset="0"/>
                <a:cs typeface="Times New Roman" panose="02020603050405020304" pitchFamily="18" charset="0"/>
              </a:rPr>
              <a:t>PLEASE CONTACT US!</a:t>
            </a:r>
          </a:p>
          <a:p>
            <a:endParaRPr lang="en-US" dirty="0"/>
          </a:p>
        </p:txBody>
      </p:sp>
      <p:pic>
        <p:nvPicPr>
          <p:cNvPr id="3" name="Picture 2" descr="course 4 | My journey through coetai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302" y="297475"/>
            <a:ext cx="1212182" cy="1202484"/>
          </a:xfrm>
          <a:prstGeom prst="rect">
            <a:avLst/>
          </a:prstGeom>
        </p:spPr>
      </p:pic>
      <p:pic>
        <p:nvPicPr>
          <p:cNvPr id="5" name="Google Shape;578;p37">
            <a:extLst>
              <a:ext uri="{FF2B5EF4-FFF2-40B4-BE49-F238E27FC236}">
                <a16:creationId xmlns:a16="http://schemas.microsoft.com/office/drawing/2014/main" id="{3CADAE77-3CD0-DC2A-9EE5-94F475332981}"/>
              </a:ext>
            </a:extLst>
          </p:cNvPr>
          <p:cNvPicPr preferRelativeResize="0"/>
          <p:nvPr/>
        </p:nvPicPr>
        <p:blipFill>
          <a:blip r:embed="rId3">
            <a:alphaModFix/>
          </a:blip>
          <a:stretch>
            <a:fillRect/>
          </a:stretch>
        </p:blipFill>
        <p:spPr>
          <a:xfrm rot="8100000">
            <a:off x="7528576" y="322950"/>
            <a:ext cx="1018059" cy="95229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08591-40D6-8782-C796-96EAF0AFC07F}"/>
              </a:ext>
            </a:extLst>
          </p:cNvPr>
          <p:cNvSpPr>
            <a:spLocks noGrp="1"/>
          </p:cNvSpPr>
          <p:nvPr>
            <p:ph type="title"/>
          </p:nvPr>
        </p:nvSpPr>
        <p:spPr>
          <a:xfrm>
            <a:off x="320848" y="337301"/>
            <a:ext cx="8108152" cy="770399"/>
          </a:xfrm>
        </p:spPr>
        <p:txBody>
          <a:bodyPr/>
          <a:lstStyle/>
          <a:p>
            <a:pPr algn="ctr"/>
            <a:r>
              <a:rPr lang="en-US" sz="4000" dirty="0"/>
              <a:t>Special Gifts Just for YOU!!</a:t>
            </a:r>
          </a:p>
        </p:txBody>
      </p:sp>
      <p:pic>
        <p:nvPicPr>
          <p:cNvPr id="5" name="Content Placeholder 4">
            <a:extLst>
              <a:ext uri="{FF2B5EF4-FFF2-40B4-BE49-F238E27FC236}">
                <a16:creationId xmlns:a16="http://schemas.microsoft.com/office/drawing/2014/main" id="{379A639F-D3C1-0ECB-08D4-99BE2B988630}"/>
              </a:ext>
            </a:extLst>
          </p:cNvPr>
          <p:cNvPicPr>
            <a:picLocks noGrp="1" noChangeAspect="1"/>
          </p:cNvPicPr>
          <p:nvPr>
            <p:ph idx="1"/>
          </p:nvPr>
        </p:nvPicPr>
        <p:blipFill>
          <a:blip r:embed="rId2"/>
          <a:stretch>
            <a:fillRect/>
          </a:stretch>
        </p:blipFill>
        <p:spPr>
          <a:xfrm>
            <a:off x="493482" y="1525469"/>
            <a:ext cx="2150269" cy="2564606"/>
          </a:xfrm>
        </p:spPr>
      </p:pic>
      <p:pic>
        <p:nvPicPr>
          <p:cNvPr id="7" name="Picture 6">
            <a:extLst>
              <a:ext uri="{FF2B5EF4-FFF2-40B4-BE49-F238E27FC236}">
                <a16:creationId xmlns:a16="http://schemas.microsoft.com/office/drawing/2014/main" id="{E37D24A0-4CCF-0BC6-B190-D397EBD64681}"/>
              </a:ext>
            </a:extLst>
          </p:cNvPr>
          <p:cNvPicPr>
            <a:picLocks noChangeAspect="1"/>
          </p:cNvPicPr>
          <p:nvPr/>
        </p:nvPicPr>
        <p:blipFill>
          <a:blip r:embed="rId3"/>
          <a:stretch>
            <a:fillRect/>
          </a:stretch>
        </p:blipFill>
        <p:spPr>
          <a:xfrm>
            <a:off x="3355092" y="2152875"/>
            <a:ext cx="5345596" cy="2195414"/>
          </a:xfrm>
          <a:prstGeom prst="rect">
            <a:avLst/>
          </a:prstGeom>
        </p:spPr>
      </p:pic>
      <p:sp>
        <p:nvSpPr>
          <p:cNvPr id="8" name="TextBox 7">
            <a:extLst>
              <a:ext uri="{FF2B5EF4-FFF2-40B4-BE49-F238E27FC236}">
                <a16:creationId xmlns:a16="http://schemas.microsoft.com/office/drawing/2014/main" id="{899C11BC-3CC7-46E0-5EB5-829D424B2C25}"/>
              </a:ext>
            </a:extLst>
          </p:cNvPr>
          <p:cNvSpPr txBox="1"/>
          <p:nvPr/>
        </p:nvSpPr>
        <p:spPr>
          <a:xfrm>
            <a:off x="4657725" y="4486744"/>
            <a:ext cx="2857500" cy="415498"/>
          </a:xfrm>
          <a:prstGeom prst="rect">
            <a:avLst/>
          </a:prstGeom>
          <a:noFill/>
        </p:spPr>
        <p:txBody>
          <a:bodyPr wrap="square" rtlCol="0">
            <a:spAutoFit/>
          </a:bodyPr>
          <a:lstStyle/>
          <a:p>
            <a:r>
              <a:rPr lang="en-US" sz="1050" dirty="0"/>
              <a:t>Kindergarten, First, and Second   </a:t>
            </a:r>
          </a:p>
          <a:p>
            <a:r>
              <a:rPr lang="en-US" sz="1050" dirty="0"/>
              <a:t>Grade Parents </a:t>
            </a:r>
          </a:p>
        </p:txBody>
      </p:sp>
      <p:sp>
        <p:nvSpPr>
          <p:cNvPr id="9" name="TextBox 8">
            <a:extLst>
              <a:ext uri="{FF2B5EF4-FFF2-40B4-BE49-F238E27FC236}">
                <a16:creationId xmlns:a16="http://schemas.microsoft.com/office/drawing/2014/main" id="{1F999D90-2BD6-9953-A064-E2E02CB9C81F}"/>
              </a:ext>
            </a:extLst>
          </p:cNvPr>
          <p:cNvSpPr txBox="1"/>
          <p:nvPr/>
        </p:nvSpPr>
        <p:spPr>
          <a:xfrm>
            <a:off x="612105" y="1053425"/>
            <a:ext cx="1913021" cy="415498"/>
          </a:xfrm>
          <a:prstGeom prst="rect">
            <a:avLst/>
          </a:prstGeom>
          <a:noFill/>
        </p:spPr>
        <p:txBody>
          <a:bodyPr wrap="square" rtlCol="0">
            <a:spAutoFit/>
          </a:bodyPr>
          <a:lstStyle/>
          <a:p>
            <a:r>
              <a:rPr lang="en-US" sz="1050" dirty="0"/>
              <a:t>Third, Fourth, and Fifth Grade Parents </a:t>
            </a:r>
          </a:p>
        </p:txBody>
      </p:sp>
      <p:pic>
        <p:nvPicPr>
          <p:cNvPr id="3" name="Google Shape;578;p37">
            <a:extLst>
              <a:ext uri="{FF2B5EF4-FFF2-40B4-BE49-F238E27FC236}">
                <a16:creationId xmlns:a16="http://schemas.microsoft.com/office/drawing/2014/main" id="{CE66296F-5DA2-6C5D-FBBB-F39002F5D826}"/>
              </a:ext>
            </a:extLst>
          </p:cNvPr>
          <p:cNvPicPr preferRelativeResize="0"/>
          <p:nvPr/>
        </p:nvPicPr>
        <p:blipFill>
          <a:blip r:embed="rId4">
            <a:alphaModFix/>
          </a:blip>
          <a:stretch>
            <a:fillRect/>
          </a:stretch>
        </p:blipFill>
        <p:spPr>
          <a:xfrm rot="8100000">
            <a:off x="7695566" y="794934"/>
            <a:ext cx="947247" cy="902441"/>
          </a:xfrm>
          <a:prstGeom prst="rect">
            <a:avLst/>
          </a:prstGeom>
          <a:noFill/>
          <a:ln>
            <a:noFill/>
          </a:ln>
        </p:spPr>
      </p:pic>
    </p:spTree>
    <p:extLst>
      <p:ext uri="{BB962C8B-B14F-4D97-AF65-F5344CB8AC3E}">
        <p14:creationId xmlns:p14="http://schemas.microsoft.com/office/powerpoint/2010/main" val="24588569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00177" y="171450"/>
            <a:ext cx="7815223" cy="968299"/>
          </a:xfrm>
        </p:spPr>
        <p:txBody>
          <a:bodyPr spcFirstLastPara="1" vert="horz" wrap="square" lIns="68580" tIns="34290" rIns="68580" bIns="34290" rtlCol="0" anchor="ctr" anchorCtr="0">
            <a:normAutofit fontScale="90000"/>
          </a:bodyPr>
          <a:lstStyle/>
          <a:p>
            <a:r>
              <a:rPr lang="en-US" altLang="en-US" b="1" dirty="0"/>
              <a:t>Meet our Professional School Counselor:</a:t>
            </a:r>
            <a:br>
              <a:rPr lang="en-US" altLang="en-US" b="1" dirty="0"/>
            </a:br>
            <a:r>
              <a:rPr lang="en-US" altLang="en-US" b="1" dirty="0"/>
              <a:t> Ms. S. Johnson</a:t>
            </a:r>
          </a:p>
        </p:txBody>
      </p:sp>
      <p:sp>
        <p:nvSpPr>
          <p:cNvPr id="31747" name="Rectangle 3"/>
          <p:cNvSpPr>
            <a:spLocks noGrp="1" noChangeArrowheads="1"/>
          </p:cNvSpPr>
          <p:nvPr>
            <p:ph sz="half" idx="1"/>
          </p:nvPr>
        </p:nvSpPr>
        <p:spPr>
          <a:xfrm>
            <a:off x="348917" y="1139749"/>
            <a:ext cx="5080334" cy="3832301"/>
          </a:xfrm>
        </p:spPr>
        <p:txBody>
          <a:bodyPr spcFirstLastPara="1" vert="horz" wrap="square" lIns="68580" tIns="34290" rIns="68580" bIns="34290" rtlCol="0" anchor="t" anchorCtr="0">
            <a:normAutofit/>
          </a:bodyPr>
          <a:lstStyle/>
          <a:p>
            <a:pPr marL="139700" indent="0">
              <a:buClr>
                <a:schemeClr val="accent2"/>
              </a:buClr>
              <a:buNone/>
            </a:pPr>
            <a:r>
              <a:rPr lang="en-US" sz="2400" dirty="0"/>
              <a:t>Roles and Responsibilities</a:t>
            </a:r>
          </a:p>
          <a:p>
            <a:pPr>
              <a:buClr>
                <a:schemeClr val="accent2"/>
              </a:buClr>
            </a:pPr>
            <a:r>
              <a:rPr lang="en-US" altLang="en-US" sz="2100" b="1" dirty="0"/>
              <a:t>Student Advocate</a:t>
            </a:r>
          </a:p>
          <a:p>
            <a:pPr>
              <a:buClr>
                <a:schemeClr val="accent2"/>
              </a:buClr>
            </a:pPr>
            <a:r>
              <a:rPr lang="en-US" altLang="en-US" sz="2100" b="1" dirty="0"/>
              <a:t>Facilitate communication between home &amp; school</a:t>
            </a:r>
          </a:p>
          <a:p>
            <a:pPr>
              <a:buClr>
                <a:schemeClr val="accent2"/>
              </a:buClr>
            </a:pPr>
            <a:r>
              <a:rPr lang="en-US" altLang="en-US" sz="2100" b="1" dirty="0"/>
              <a:t>Work closely with teachers to support students’ academic/social/emotional growth  </a:t>
            </a:r>
          </a:p>
          <a:p>
            <a:pPr>
              <a:buClr>
                <a:schemeClr val="accent2"/>
              </a:buClr>
            </a:pPr>
            <a:r>
              <a:rPr lang="en-US" altLang="en-US" sz="2100" b="1" dirty="0"/>
              <a:t>Monitor student academic progress</a:t>
            </a:r>
          </a:p>
          <a:p>
            <a:pPr>
              <a:buClr>
                <a:schemeClr val="accent2"/>
              </a:buClr>
            </a:pPr>
            <a:r>
              <a:rPr lang="en-US" altLang="en-US" sz="2100" b="1" dirty="0"/>
              <a:t>Provide social/emotional support</a:t>
            </a:r>
          </a:p>
          <a:p>
            <a:pPr>
              <a:buClr>
                <a:schemeClr val="tx1"/>
              </a:buClr>
            </a:pPr>
            <a:endParaRPr lang="en-US" altLang="en-US" dirty="0"/>
          </a:p>
        </p:txBody>
      </p:sp>
      <p:pic>
        <p:nvPicPr>
          <p:cNvPr id="2" name="Google Shape;578;p37">
            <a:extLst>
              <a:ext uri="{FF2B5EF4-FFF2-40B4-BE49-F238E27FC236}">
                <a16:creationId xmlns:a16="http://schemas.microsoft.com/office/drawing/2014/main" id="{9D28E99E-EE01-B44D-765B-63815AA716E5}"/>
              </a:ext>
            </a:extLst>
          </p:cNvPr>
          <p:cNvPicPr preferRelativeResize="0"/>
          <p:nvPr/>
        </p:nvPicPr>
        <p:blipFill>
          <a:blip r:embed="rId3">
            <a:alphaModFix/>
          </a:blip>
          <a:stretch>
            <a:fillRect/>
          </a:stretch>
        </p:blipFill>
        <p:spPr>
          <a:xfrm rot="8100000">
            <a:off x="150160" y="211646"/>
            <a:ext cx="799856" cy="756029"/>
          </a:xfrm>
          <a:prstGeom prst="rect">
            <a:avLst/>
          </a:prstGeom>
          <a:noFill/>
          <a:ln>
            <a:noFill/>
          </a:ln>
        </p:spPr>
      </p:pic>
      <p:sp>
        <p:nvSpPr>
          <p:cNvPr id="5" name="TextBox 4">
            <a:extLst>
              <a:ext uri="{FF2B5EF4-FFF2-40B4-BE49-F238E27FC236}">
                <a16:creationId xmlns:a16="http://schemas.microsoft.com/office/drawing/2014/main" id="{5C7B3C4B-8C81-74FF-0D40-C4DB5F771638}"/>
              </a:ext>
            </a:extLst>
          </p:cNvPr>
          <p:cNvSpPr txBox="1"/>
          <p:nvPr/>
        </p:nvSpPr>
        <p:spPr>
          <a:xfrm>
            <a:off x="5305926" y="1139749"/>
            <a:ext cx="3609474" cy="1661993"/>
          </a:xfrm>
          <a:prstGeom prst="rect">
            <a:avLst/>
          </a:prstGeom>
          <a:noFill/>
        </p:spPr>
        <p:txBody>
          <a:bodyPr wrap="square">
            <a:spAutoFit/>
          </a:bodyPr>
          <a:lstStyle/>
          <a:p>
            <a:pPr>
              <a:defRPr/>
            </a:pPr>
            <a:r>
              <a:rPr lang="en-US" sz="1700" b="1" dirty="0">
                <a:solidFill>
                  <a:schemeClr val="accent2"/>
                </a:solidFill>
              </a:rPr>
              <a:t>Ms. Sheila Johnson</a:t>
            </a:r>
          </a:p>
          <a:p>
            <a:pPr>
              <a:defRPr/>
            </a:pPr>
            <a:r>
              <a:rPr lang="en-US" sz="1700" b="1" dirty="0"/>
              <a:t>Room: Guidance Suite D 100 H</a:t>
            </a:r>
          </a:p>
          <a:p>
            <a:pPr>
              <a:defRPr/>
            </a:pPr>
            <a:r>
              <a:rPr lang="en-US" sz="1700" b="1" dirty="0"/>
              <a:t>E-Mail Address: </a:t>
            </a:r>
            <a:r>
              <a:rPr lang="en-US" sz="1700" b="1" dirty="0">
                <a:solidFill>
                  <a:schemeClr val="bg1"/>
                </a:solidFill>
                <a:hlinkClick r:id="rId4">
                  <a:extLst>
                    <a:ext uri="{A12FA001-AC4F-418D-AE19-62706E023703}">
                      <ahyp:hlinkClr xmlns:ahyp="http://schemas.microsoft.com/office/drawing/2018/hyperlinkcolor" val="tx"/>
                    </a:ext>
                  </a:extLst>
                </a:hlinkClick>
              </a:rPr>
              <a:t>johnsonsi@scsk12.org</a:t>
            </a:r>
            <a:endParaRPr lang="en-US" sz="1700" b="1" dirty="0">
              <a:solidFill>
                <a:schemeClr val="bg1"/>
              </a:solidFill>
            </a:endParaRPr>
          </a:p>
          <a:p>
            <a:pPr>
              <a:defRPr/>
            </a:pPr>
            <a:r>
              <a:rPr lang="en-US" sz="1700" b="1" dirty="0">
                <a:highlight>
                  <a:srgbClr val="FFFF00"/>
                </a:highlight>
              </a:rPr>
              <a:t>Phone: 901-416-7576 </a:t>
            </a:r>
            <a:r>
              <a:rPr lang="en-US" sz="1700" b="1" dirty="0"/>
              <a:t>or </a:t>
            </a:r>
          </a:p>
          <a:p>
            <a:pPr>
              <a:defRPr/>
            </a:pPr>
            <a:r>
              <a:rPr lang="en-US" sz="1700" b="1" dirty="0"/>
              <a:t>901-877-4280</a:t>
            </a:r>
          </a:p>
        </p:txBody>
      </p:sp>
      <p:pic>
        <p:nvPicPr>
          <p:cNvPr id="6" name="Picture 2" descr="Ms. Sheila Johnson ">
            <a:extLst>
              <a:ext uri="{FF2B5EF4-FFF2-40B4-BE49-F238E27FC236}">
                <a16:creationId xmlns:a16="http://schemas.microsoft.com/office/drawing/2014/main" id="{A63FD734-969F-5626-7BE0-23E42BF2FA7B}"/>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6214079" y="2803298"/>
            <a:ext cx="2039583" cy="21687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EF5A0-9BEE-4C82-8886-C5BAC2DD03A6}"/>
              </a:ext>
            </a:extLst>
          </p:cNvPr>
          <p:cNvSpPr>
            <a:spLocks noGrp="1"/>
          </p:cNvSpPr>
          <p:nvPr>
            <p:ph type="title"/>
          </p:nvPr>
        </p:nvSpPr>
        <p:spPr>
          <a:xfrm>
            <a:off x="2771775" y="182882"/>
            <a:ext cx="4783455" cy="1303019"/>
          </a:xfrm>
        </p:spPr>
        <p:txBody>
          <a:bodyPr>
            <a:normAutofit fontScale="90000"/>
          </a:bodyPr>
          <a:lstStyle/>
          <a:p>
            <a:r>
              <a:rPr lang="en-US" i="1" dirty="0">
                <a:solidFill>
                  <a:srgbClr val="000000"/>
                </a:solidFill>
                <a:effectLst>
                  <a:outerShdw blurRad="38100" dist="38100" dir="2700000" algn="tl">
                    <a:srgbClr val="C0C0C0"/>
                  </a:outerShdw>
                </a:effectLst>
                <a:latin typeface="Century Schoolbook" panose="02040604050505020304" pitchFamily="18" charset="0"/>
              </a:rPr>
              <a:t>What services do </a:t>
            </a:r>
            <a:br>
              <a:rPr lang="en-US" i="1" dirty="0">
                <a:solidFill>
                  <a:srgbClr val="000000"/>
                </a:solidFill>
                <a:effectLst>
                  <a:outerShdw blurRad="38100" dist="38100" dir="2700000" algn="tl">
                    <a:srgbClr val="C0C0C0"/>
                  </a:outerShdw>
                </a:effectLst>
                <a:latin typeface="Century Schoolbook" panose="02040604050505020304" pitchFamily="18" charset="0"/>
              </a:rPr>
            </a:br>
            <a:r>
              <a:rPr lang="en-US" i="1" dirty="0">
                <a:solidFill>
                  <a:srgbClr val="000000"/>
                </a:solidFill>
                <a:effectLst>
                  <a:outerShdw blurRad="38100" dist="38100" dir="2700000" algn="tl">
                    <a:srgbClr val="C0C0C0"/>
                  </a:outerShdw>
                </a:effectLst>
                <a:latin typeface="Century Schoolbook" panose="02040604050505020304" pitchFamily="18" charset="0"/>
              </a:rPr>
              <a:t>school counselors provide?</a:t>
            </a:r>
            <a:endParaRPr lang="en-US" dirty="0">
              <a:latin typeface="Century Schoolbook" panose="02040604050505020304" pitchFamily="18" charset="0"/>
            </a:endParaRPr>
          </a:p>
        </p:txBody>
      </p:sp>
      <p:sp>
        <p:nvSpPr>
          <p:cNvPr id="3" name="Content Placeholder 2">
            <a:extLst>
              <a:ext uri="{FF2B5EF4-FFF2-40B4-BE49-F238E27FC236}">
                <a16:creationId xmlns:a16="http://schemas.microsoft.com/office/drawing/2014/main" id="{1324058E-A591-49A1-970B-18B4E7F0AAAE}"/>
              </a:ext>
            </a:extLst>
          </p:cNvPr>
          <p:cNvSpPr>
            <a:spLocks noGrp="1"/>
          </p:cNvSpPr>
          <p:nvPr>
            <p:ph sz="half" idx="1"/>
          </p:nvPr>
        </p:nvSpPr>
        <p:spPr>
          <a:xfrm>
            <a:off x="288758" y="1543051"/>
            <a:ext cx="3654592" cy="3417567"/>
          </a:xfrm>
        </p:spPr>
        <p:txBody>
          <a:bodyPr>
            <a:normAutofit fontScale="92500"/>
          </a:bodyPr>
          <a:lstStyle/>
          <a:p>
            <a:pPr lvl="1"/>
            <a:r>
              <a:rPr lang="en-US" sz="3000" dirty="0">
                <a:solidFill>
                  <a:srgbClr val="FF0000"/>
                </a:solidFill>
                <a:latin typeface="Bodoni MT" pitchFamily="18" charset="0"/>
              </a:rPr>
              <a:t>Core Curriculum Lessons</a:t>
            </a:r>
          </a:p>
          <a:p>
            <a:pPr lvl="1"/>
            <a:r>
              <a:rPr lang="en-US" sz="3000" dirty="0">
                <a:solidFill>
                  <a:srgbClr val="FF0000"/>
                </a:solidFill>
                <a:latin typeface="Bodoni MT" pitchFamily="18" charset="0"/>
              </a:rPr>
              <a:t>Individual Planning</a:t>
            </a:r>
          </a:p>
          <a:p>
            <a:pPr lvl="2">
              <a:buFont typeface="Wingdings" panose="05000000000000000000" pitchFamily="2" charset="2"/>
              <a:buChar char="§"/>
            </a:pPr>
            <a:r>
              <a:rPr lang="en-US" sz="3000" dirty="0">
                <a:latin typeface="Bodoni MT" pitchFamily="18" charset="0"/>
              </a:rPr>
              <a:t>Goal setting</a:t>
            </a:r>
          </a:p>
          <a:p>
            <a:pPr lvl="2">
              <a:buFont typeface="Wingdings" panose="05000000000000000000" pitchFamily="2" charset="2"/>
              <a:buChar char="§"/>
            </a:pPr>
            <a:r>
              <a:rPr lang="en-US" sz="3000" dirty="0">
                <a:latin typeface="Bodoni MT" pitchFamily="18" charset="0"/>
              </a:rPr>
              <a:t>Review Grades</a:t>
            </a:r>
          </a:p>
          <a:p>
            <a:endParaRPr lang="en-US" dirty="0"/>
          </a:p>
        </p:txBody>
      </p:sp>
      <p:sp>
        <p:nvSpPr>
          <p:cNvPr id="4" name="Content Placeholder 3">
            <a:extLst>
              <a:ext uri="{FF2B5EF4-FFF2-40B4-BE49-F238E27FC236}">
                <a16:creationId xmlns:a16="http://schemas.microsoft.com/office/drawing/2014/main" id="{7DF0B3CA-5F75-4C6D-9F58-A5C8BD807CF4}"/>
              </a:ext>
            </a:extLst>
          </p:cNvPr>
          <p:cNvSpPr>
            <a:spLocks noGrp="1"/>
          </p:cNvSpPr>
          <p:nvPr>
            <p:ph sz="half" idx="2"/>
          </p:nvPr>
        </p:nvSpPr>
        <p:spPr>
          <a:xfrm>
            <a:off x="3543300" y="1543051"/>
            <a:ext cx="5311942" cy="3417568"/>
          </a:xfrm>
        </p:spPr>
        <p:txBody>
          <a:bodyPr>
            <a:normAutofit fontScale="92500"/>
          </a:bodyPr>
          <a:lstStyle/>
          <a:p>
            <a:pPr lvl="1"/>
            <a:r>
              <a:rPr lang="en-US" sz="2475" dirty="0">
                <a:solidFill>
                  <a:srgbClr val="FF0000"/>
                </a:solidFill>
                <a:latin typeface="Bodoni MT" pitchFamily="18" charset="0"/>
              </a:rPr>
              <a:t>Responsive Services</a:t>
            </a:r>
          </a:p>
          <a:p>
            <a:pPr lvl="2">
              <a:buFont typeface="Wingdings" panose="05000000000000000000" pitchFamily="2" charset="2"/>
              <a:buChar char="§"/>
            </a:pPr>
            <a:r>
              <a:rPr lang="en-US" sz="2475" dirty="0">
                <a:solidFill>
                  <a:srgbClr val="000000"/>
                </a:solidFill>
                <a:latin typeface="Bodoni MT" pitchFamily="18" charset="0"/>
              </a:rPr>
              <a:t>Individual Counseling</a:t>
            </a:r>
            <a:endParaRPr lang="en-US" sz="2475" dirty="0">
              <a:latin typeface="Bodoni MT" pitchFamily="18" charset="0"/>
            </a:endParaRPr>
          </a:p>
          <a:p>
            <a:pPr lvl="2">
              <a:buFont typeface="Wingdings" panose="05000000000000000000" pitchFamily="2" charset="2"/>
              <a:buChar char="§"/>
            </a:pPr>
            <a:r>
              <a:rPr lang="en-US" sz="2475" dirty="0">
                <a:solidFill>
                  <a:srgbClr val="000000"/>
                </a:solidFill>
                <a:latin typeface="Bodoni MT" pitchFamily="18" charset="0"/>
              </a:rPr>
              <a:t>Small Group Counseling</a:t>
            </a:r>
            <a:endParaRPr lang="en-US" sz="2475" dirty="0">
              <a:latin typeface="Bodoni MT" pitchFamily="18" charset="0"/>
            </a:endParaRPr>
          </a:p>
          <a:p>
            <a:pPr lvl="2">
              <a:buFont typeface="Wingdings" panose="05000000000000000000" pitchFamily="2" charset="2"/>
              <a:buChar char="§"/>
            </a:pPr>
            <a:r>
              <a:rPr lang="en-US" sz="2475" dirty="0">
                <a:solidFill>
                  <a:srgbClr val="000000"/>
                </a:solidFill>
                <a:latin typeface="Bodoni MT" pitchFamily="18" charset="0"/>
              </a:rPr>
              <a:t>Crisis Intervention</a:t>
            </a:r>
            <a:endParaRPr lang="en-US" sz="2475" dirty="0">
              <a:latin typeface="Bodoni MT" pitchFamily="18" charset="0"/>
            </a:endParaRPr>
          </a:p>
          <a:p>
            <a:pPr lvl="2">
              <a:buFont typeface="Wingdings" panose="05000000000000000000" pitchFamily="2" charset="2"/>
              <a:buChar char="§"/>
            </a:pPr>
            <a:r>
              <a:rPr lang="en-US" sz="2475" dirty="0">
                <a:solidFill>
                  <a:srgbClr val="000000"/>
                </a:solidFill>
                <a:latin typeface="Bodoni MT" pitchFamily="18" charset="0"/>
              </a:rPr>
              <a:t>Agency Referrals</a:t>
            </a:r>
            <a:endParaRPr lang="en-US" sz="2475" dirty="0">
              <a:latin typeface="Bodoni MT" pitchFamily="18" charset="0"/>
            </a:endParaRPr>
          </a:p>
          <a:p>
            <a:pPr lvl="1"/>
            <a:r>
              <a:rPr lang="en-US" sz="2475" dirty="0">
                <a:solidFill>
                  <a:srgbClr val="FF0000"/>
                </a:solidFill>
                <a:latin typeface="Bodoni MT" pitchFamily="18" charset="0"/>
              </a:rPr>
              <a:t>System Support</a:t>
            </a:r>
          </a:p>
          <a:p>
            <a:pPr lvl="2">
              <a:buFont typeface="Wingdings" panose="05000000000000000000" pitchFamily="2" charset="2"/>
              <a:buChar char="§"/>
            </a:pPr>
            <a:r>
              <a:rPr lang="en-US" sz="2475" dirty="0">
                <a:solidFill>
                  <a:srgbClr val="000000"/>
                </a:solidFill>
                <a:latin typeface="Bodoni MT" pitchFamily="18" charset="0"/>
              </a:rPr>
              <a:t>Professional Development</a:t>
            </a:r>
            <a:endParaRPr lang="en-US" sz="2475" dirty="0">
              <a:latin typeface="Bodoni MT" pitchFamily="18" charset="0"/>
            </a:endParaRPr>
          </a:p>
          <a:p>
            <a:pPr lvl="2">
              <a:buFont typeface="Wingdings" panose="05000000000000000000" pitchFamily="2" charset="2"/>
              <a:buChar char="§"/>
            </a:pPr>
            <a:r>
              <a:rPr lang="en-US" sz="2475" dirty="0">
                <a:solidFill>
                  <a:srgbClr val="000000"/>
                </a:solidFill>
                <a:latin typeface="Bodoni MT" pitchFamily="18" charset="0"/>
              </a:rPr>
              <a:t>Consultation</a:t>
            </a:r>
            <a:endParaRPr lang="en-US" sz="2475" dirty="0">
              <a:latin typeface="Bodoni MT" pitchFamily="18" charset="0"/>
            </a:endParaRPr>
          </a:p>
          <a:p>
            <a:pPr lvl="2">
              <a:buFont typeface="Wingdings" panose="05000000000000000000" pitchFamily="2" charset="2"/>
              <a:buChar char="§"/>
            </a:pPr>
            <a:r>
              <a:rPr lang="en-US" sz="2475" dirty="0">
                <a:solidFill>
                  <a:srgbClr val="000000"/>
                </a:solidFill>
                <a:latin typeface="Bodoni MT" pitchFamily="18" charset="0"/>
              </a:rPr>
              <a:t>Advisory Councils</a:t>
            </a:r>
            <a:endParaRPr lang="en-US" sz="2475" dirty="0">
              <a:latin typeface="Bodoni MT" pitchFamily="18" charset="0"/>
            </a:endParaRPr>
          </a:p>
          <a:p>
            <a:endParaRPr lang="en-US" dirty="0"/>
          </a:p>
        </p:txBody>
      </p:sp>
      <p:pic>
        <p:nvPicPr>
          <p:cNvPr id="6" name="Picture 5">
            <a:extLst>
              <a:ext uri="{FF2B5EF4-FFF2-40B4-BE49-F238E27FC236}">
                <a16:creationId xmlns:a16="http://schemas.microsoft.com/office/drawing/2014/main" id="{DB007984-0ED0-42B1-BB74-53223C3AE9E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1580" y="147565"/>
            <a:ext cx="2606074" cy="1224035"/>
          </a:xfrm>
          <a:prstGeom prst="rect">
            <a:avLst/>
          </a:prstGeom>
        </p:spPr>
      </p:pic>
      <p:pic>
        <p:nvPicPr>
          <p:cNvPr id="5" name="Google Shape;1213;p69">
            <a:extLst>
              <a:ext uri="{FF2B5EF4-FFF2-40B4-BE49-F238E27FC236}">
                <a16:creationId xmlns:a16="http://schemas.microsoft.com/office/drawing/2014/main" id="{DEE73668-3752-85BD-BDA9-443B39729CEB}"/>
              </a:ext>
            </a:extLst>
          </p:cNvPr>
          <p:cNvPicPr preferRelativeResize="0"/>
          <p:nvPr/>
        </p:nvPicPr>
        <p:blipFill>
          <a:blip r:embed="rId5">
            <a:alphaModFix/>
          </a:blip>
          <a:stretch>
            <a:fillRect/>
          </a:stretch>
        </p:blipFill>
        <p:spPr>
          <a:xfrm rot="6300250" flipH="1">
            <a:off x="7505845" y="989688"/>
            <a:ext cx="1022413" cy="913438"/>
          </a:xfrm>
          <a:prstGeom prst="rect">
            <a:avLst/>
          </a:prstGeom>
          <a:noFill/>
          <a:ln>
            <a:noFill/>
          </a:ln>
        </p:spPr>
      </p:pic>
      <p:pic>
        <p:nvPicPr>
          <p:cNvPr id="7" name="Google Shape;1213;p69">
            <a:extLst>
              <a:ext uri="{FF2B5EF4-FFF2-40B4-BE49-F238E27FC236}">
                <a16:creationId xmlns:a16="http://schemas.microsoft.com/office/drawing/2014/main" id="{68BC203C-A67D-144D-3C40-4ECEC1DB1649}"/>
              </a:ext>
            </a:extLst>
          </p:cNvPr>
          <p:cNvPicPr preferRelativeResize="0"/>
          <p:nvPr/>
        </p:nvPicPr>
        <p:blipFill>
          <a:blip r:embed="rId5">
            <a:alphaModFix/>
          </a:blip>
          <a:stretch>
            <a:fillRect/>
          </a:stretch>
        </p:blipFill>
        <p:spPr>
          <a:xfrm rot="6300250" flipH="1">
            <a:off x="274065" y="3792513"/>
            <a:ext cx="1034996" cy="919912"/>
          </a:xfrm>
          <a:prstGeom prst="rect">
            <a:avLst/>
          </a:prstGeom>
          <a:noFill/>
          <a:ln>
            <a:noFill/>
          </a:ln>
        </p:spPr>
      </p:pic>
    </p:spTree>
    <p:extLst>
      <p:ext uri="{BB962C8B-B14F-4D97-AF65-F5344CB8AC3E}">
        <p14:creationId xmlns:p14="http://schemas.microsoft.com/office/powerpoint/2010/main" val="2619845226"/>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895" y="205741"/>
            <a:ext cx="7487079" cy="795528"/>
          </a:xfrm>
        </p:spPr>
        <p:txBody>
          <a:bodyPr>
            <a:normAutofit/>
          </a:bodyPr>
          <a:lstStyle/>
          <a:p>
            <a:r>
              <a:rPr lang="en-US" b="1" dirty="0">
                <a:latin typeface="Baskerville Old Face" panose="02020602080505020303" pitchFamily="18" charset="0"/>
              </a:rPr>
              <a:t>Student School-Wide Incentives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40686867"/>
              </p:ext>
            </p:extLst>
          </p:nvPr>
        </p:nvGraphicFramePr>
        <p:xfrm>
          <a:off x="370332" y="1131570"/>
          <a:ext cx="8259318" cy="3113537"/>
        </p:xfrm>
        <a:graphic>
          <a:graphicData uri="http://schemas.openxmlformats.org/drawingml/2006/table">
            <a:tbl>
              <a:tblPr firstRow="1" bandRow="1">
                <a:tableStyleId>{5C22544A-7EE6-4342-B048-85BDC9FD1C3A}</a:tableStyleId>
              </a:tblPr>
              <a:tblGrid>
                <a:gridCol w="2982532">
                  <a:extLst>
                    <a:ext uri="{9D8B030D-6E8A-4147-A177-3AD203B41FA5}">
                      <a16:colId xmlns:a16="http://schemas.microsoft.com/office/drawing/2014/main" val="3021986629"/>
                    </a:ext>
                  </a:extLst>
                </a:gridCol>
                <a:gridCol w="2523680">
                  <a:extLst>
                    <a:ext uri="{9D8B030D-6E8A-4147-A177-3AD203B41FA5}">
                      <a16:colId xmlns:a16="http://schemas.microsoft.com/office/drawing/2014/main" val="2505080286"/>
                    </a:ext>
                  </a:extLst>
                </a:gridCol>
                <a:gridCol w="2753106">
                  <a:extLst>
                    <a:ext uri="{9D8B030D-6E8A-4147-A177-3AD203B41FA5}">
                      <a16:colId xmlns:a16="http://schemas.microsoft.com/office/drawing/2014/main" val="4212664318"/>
                    </a:ext>
                  </a:extLst>
                </a:gridCol>
              </a:tblGrid>
              <a:tr h="3329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solidFill>
                            <a:schemeClr val="accent4"/>
                          </a:solidFill>
                          <a:highlight>
                            <a:srgbClr val="FFFF00"/>
                          </a:highlight>
                          <a:latin typeface="Times New Roman" panose="02020603050405020304" pitchFamily="18" charset="0"/>
                          <a:cs typeface="Times New Roman" panose="02020603050405020304" pitchFamily="18" charset="0"/>
                        </a:rPr>
                        <a:t>Incentive</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solidFill>
                            <a:schemeClr val="accent4"/>
                          </a:solidFill>
                          <a:highlight>
                            <a:srgbClr val="FFFF00"/>
                          </a:highlight>
                          <a:latin typeface="Times New Roman" panose="02020603050405020304" pitchFamily="18" charset="0"/>
                          <a:cs typeface="Times New Roman" panose="02020603050405020304" pitchFamily="18" charset="0"/>
                        </a:rPr>
                        <a:t>Criteria</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solidFill>
                            <a:schemeClr val="accent4"/>
                          </a:solidFill>
                          <a:highlight>
                            <a:srgbClr val="FFFF00"/>
                          </a:highlight>
                          <a:latin typeface="Times New Roman" panose="02020603050405020304" pitchFamily="18" charset="0"/>
                          <a:cs typeface="Times New Roman" panose="02020603050405020304" pitchFamily="18" charset="0"/>
                        </a:rPr>
                        <a:t>Frequency</a:t>
                      </a:r>
                    </a:p>
                  </a:txBody>
                  <a:tcPr marL="68580" marR="68580" marT="34290" marB="34290"/>
                </a:tc>
                <a:extLst>
                  <a:ext uri="{0D108BD9-81ED-4DB2-BD59-A6C34878D82A}">
                    <a16:rowId xmlns:a16="http://schemas.microsoft.com/office/drawing/2014/main" val="4002080769"/>
                  </a:ext>
                </a:extLst>
              </a:tr>
              <a:tr h="551267">
                <a:tc>
                  <a:txBody>
                    <a:bodyPr/>
                    <a:lstStyle/>
                    <a:p>
                      <a:pPr algn="ctr"/>
                      <a:r>
                        <a:rPr lang="en-US" sz="1400" dirty="0">
                          <a:solidFill>
                            <a:schemeClr val="accent4"/>
                          </a:solidFill>
                          <a:latin typeface="Times New Roman" panose="02020603050405020304" pitchFamily="18" charset="0"/>
                          <a:cs typeface="Times New Roman" panose="02020603050405020304" pitchFamily="18" charset="0"/>
                        </a:rPr>
                        <a:t>Conduct Counts Parties </a:t>
                      </a:r>
                      <a:endParaRPr lang="en-US" sz="1100" dirty="0">
                        <a:solidFill>
                          <a:schemeClr val="accent4"/>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US" sz="1100" dirty="0">
                          <a:solidFill>
                            <a:schemeClr val="accent4"/>
                          </a:solidFill>
                          <a:latin typeface="Times New Roman" panose="02020603050405020304" pitchFamily="18" charset="0"/>
                          <a:cs typeface="Times New Roman" panose="02020603050405020304" pitchFamily="18" charset="0"/>
                        </a:rPr>
                        <a:t>Students</a:t>
                      </a:r>
                      <a:r>
                        <a:rPr lang="en-US" sz="1100" baseline="0" dirty="0">
                          <a:solidFill>
                            <a:schemeClr val="accent4"/>
                          </a:solidFill>
                          <a:latin typeface="Times New Roman" panose="02020603050405020304" pitchFamily="18" charset="0"/>
                          <a:cs typeface="Times New Roman" panose="02020603050405020304" pitchFamily="18" charset="0"/>
                        </a:rPr>
                        <a:t> with 0-2 Conduct Slips</a:t>
                      </a:r>
                      <a:endParaRPr lang="en-US" sz="1100" dirty="0">
                        <a:solidFill>
                          <a:schemeClr val="accent4"/>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accent4"/>
                          </a:solidFill>
                          <a:latin typeface="Times New Roman" panose="02020603050405020304" pitchFamily="18" charset="0"/>
                          <a:cs typeface="Times New Roman" panose="02020603050405020304" pitchFamily="18" charset="0"/>
                        </a:rPr>
                        <a:t>Every</a:t>
                      </a:r>
                      <a:r>
                        <a:rPr lang="en-US" sz="1100" baseline="0" dirty="0">
                          <a:solidFill>
                            <a:schemeClr val="accent4"/>
                          </a:solidFill>
                          <a:latin typeface="Times New Roman" panose="02020603050405020304" pitchFamily="18" charset="0"/>
                          <a:cs typeface="Times New Roman" panose="02020603050405020304" pitchFamily="18" charset="0"/>
                        </a:rPr>
                        <a:t> 20 Day Period</a:t>
                      </a:r>
                      <a:endParaRPr lang="en-US" sz="1100" dirty="0">
                        <a:solidFill>
                          <a:schemeClr val="accent4"/>
                        </a:solidFill>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4213000038"/>
                  </a:ext>
                </a:extLst>
              </a:tr>
              <a:tr h="5593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4"/>
                          </a:solidFill>
                          <a:latin typeface="Times New Roman" panose="02020603050405020304" pitchFamily="18" charset="0"/>
                          <a:cs typeface="Times New Roman" panose="02020603050405020304" pitchFamily="18" charset="0"/>
                        </a:rPr>
                        <a:t>No</a:t>
                      </a:r>
                      <a:r>
                        <a:rPr lang="en-US" sz="1400" baseline="0" dirty="0">
                          <a:solidFill>
                            <a:schemeClr val="accent4"/>
                          </a:solidFill>
                          <a:latin typeface="Times New Roman" panose="02020603050405020304" pitchFamily="18" charset="0"/>
                          <a:cs typeface="Times New Roman" panose="02020603050405020304" pitchFamily="18" charset="0"/>
                        </a:rPr>
                        <a:t> Uniform Day/</a:t>
                      </a:r>
                      <a:r>
                        <a:rPr lang="en-US" sz="1100" dirty="0">
                          <a:solidFill>
                            <a:schemeClr val="accent4"/>
                          </a:solidFill>
                          <a:latin typeface="Times New Roman" panose="02020603050405020304" pitchFamily="18" charset="0"/>
                          <a:cs typeface="Times New Roman" panose="02020603050405020304" pitchFamily="18" charset="0"/>
                        </a:rPr>
                        <a:t>Jeans Day</a:t>
                      </a:r>
                    </a:p>
                  </a:txBody>
                  <a:tcPr marL="68580" marR="68580" marT="34290" marB="34290"/>
                </a:tc>
                <a:tc>
                  <a:txBody>
                    <a:bodyPr/>
                    <a:lstStyle/>
                    <a:p>
                      <a:pPr algn="ctr"/>
                      <a:r>
                        <a:rPr lang="en-US" sz="1100" dirty="0">
                          <a:solidFill>
                            <a:schemeClr val="accent4"/>
                          </a:solidFill>
                          <a:latin typeface="Times New Roman" panose="02020603050405020304" pitchFamily="18" charset="0"/>
                          <a:cs typeface="Times New Roman" panose="02020603050405020304" pitchFamily="18" charset="0"/>
                        </a:rPr>
                        <a:t>Perfect</a:t>
                      </a:r>
                      <a:r>
                        <a:rPr lang="en-US" sz="1100" baseline="0" dirty="0">
                          <a:solidFill>
                            <a:schemeClr val="accent4"/>
                          </a:solidFill>
                          <a:latin typeface="Times New Roman" panose="02020603050405020304" pitchFamily="18" charset="0"/>
                          <a:cs typeface="Times New Roman" panose="02020603050405020304" pitchFamily="18" charset="0"/>
                        </a:rPr>
                        <a:t> Attendance for a 20 Day Period</a:t>
                      </a:r>
                      <a:endParaRPr lang="en-US" sz="1100" dirty="0">
                        <a:solidFill>
                          <a:schemeClr val="accent4"/>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US" sz="1100" dirty="0">
                          <a:solidFill>
                            <a:schemeClr val="accent4"/>
                          </a:solidFill>
                          <a:latin typeface="Times New Roman" panose="02020603050405020304" pitchFamily="18" charset="0"/>
                          <a:cs typeface="Times New Roman" panose="02020603050405020304" pitchFamily="18" charset="0"/>
                        </a:rPr>
                        <a:t>After</a:t>
                      </a:r>
                      <a:r>
                        <a:rPr lang="en-US" sz="1100" baseline="0" dirty="0">
                          <a:solidFill>
                            <a:schemeClr val="accent4"/>
                          </a:solidFill>
                          <a:latin typeface="Times New Roman" panose="02020603050405020304" pitchFamily="18" charset="0"/>
                          <a:cs typeface="Times New Roman" panose="02020603050405020304" pitchFamily="18" charset="0"/>
                        </a:rPr>
                        <a:t> 20 Day Period</a:t>
                      </a:r>
                      <a:endParaRPr lang="en-US" sz="1100" dirty="0">
                        <a:solidFill>
                          <a:schemeClr val="accent4"/>
                        </a:solidFill>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3807620151"/>
                  </a:ext>
                </a:extLst>
              </a:tr>
              <a:tr h="551267">
                <a:tc>
                  <a:txBody>
                    <a:bodyPr/>
                    <a:lstStyle/>
                    <a:p>
                      <a:pPr algn="ctr"/>
                      <a:r>
                        <a:rPr lang="en-US" sz="1100" dirty="0">
                          <a:solidFill>
                            <a:schemeClr val="accent4"/>
                          </a:solidFill>
                          <a:latin typeface="Times New Roman" panose="02020603050405020304" pitchFamily="18" charset="0"/>
                          <a:cs typeface="Times New Roman" panose="02020603050405020304" pitchFamily="18" charset="0"/>
                        </a:rPr>
                        <a:t>Catered Lunch</a:t>
                      </a:r>
                    </a:p>
                  </a:txBody>
                  <a:tcPr marL="68580" marR="68580" marT="34290" marB="34290"/>
                </a:tc>
                <a:tc>
                  <a:txBody>
                    <a:bodyPr/>
                    <a:lstStyle/>
                    <a:p>
                      <a:pPr algn="ctr"/>
                      <a:r>
                        <a:rPr lang="en-US" sz="1100" dirty="0">
                          <a:solidFill>
                            <a:schemeClr val="accent4"/>
                          </a:solidFill>
                          <a:latin typeface="Times New Roman" panose="02020603050405020304" pitchFamily="18" charset="0"/>
                          <a:cs typeface="Times New Roman" panose="02020603050405020304" pitchFamily="18" charset="0"/>
                        </a:rPr>
                        <a:t>Proficiency on CFAs</a:t>
                      </a:r>
                    </a:p>
                  </a:txBody>
                  <a:tcPr marL="68580" marR="68580" marT="34290" marB="34290"/>
                </a:tc>
                <a:tc>
                  <a:txBody>
                    <a:bodyPr/>
                    <a:lstStyle/>
                    <a:p>
                      <a:pPr algn="ctr"/>
                      <a:r>
                        <a:rPr lang="en-US" sz="1100" dirty="0">
                          <a:solidFill>
                            <a:schemeClr val="accent4"/>
                          </a:solidFill>
                          <a:latin typeface="Times New Roman" panose="02020603050405020304" pitchFamily="18" charset="0"/>
                          <a:cs typeface="Times New Roman" panose="02020603050405020304" pitchFamily="18" charset="0"/>
                        </a:rPr>
                        <a:t>Semester</a:t>
                      </a:r>
                    </a:p>
                  </a:txBody>
                  <a:tcPr marL="68580" marR="68580" marT="34290" marB="34290"/>
                </a:tc>
                <a:extLst>
                  <a:ext uri="{0D108BD9-81ED-4DB2-BD59-A6C34878D82A}">
                    <a16:rowId xmlns:a16="http://schemas.microsoft.com/office/drawing/2014/main" val="3182542522"/>
                  </a:ext>
                </a:extLst>
              </a:tr>
              <a:tr h="559352">
                <a:tc>
                  <a:txBody>
                    <a:bodyPr/>
                    <a:lstStyle/>
                    <a:p>
                      <a:pPr algn="ctr"/>
                      <a:r>
                        <a:rPr lang="en-US" sz="1100" dirty="0">
                          <a:solidFill>
                            <a:schemeClr val="accent4"/>
                          </a:solidFill>
                          <a:latin typeface="Times New Roman" panose="02020603050405020304" pitchFamily="18" charset="0"/>
                          <a:cs typeface="Times New Roman" panose="02020603050405020304" pitchFamily="18" charset="0"/>
                        </a:rPr>
                        <a:t>Honors Program</a:t>
                      </a:r>
                    </a:p>
                  </a:txBody>
                  <a:tcPr marL="68580" marR="68580" marT="34290" marB="34290"/>
                </a:tc>
                <a:tc>
                  <a:txBody>
                    <a:bodyPr/>
                    <a:lstStyle/>
                    <a:p>
                      <a:pPr algn="ctr"/>
                      <a:r>
                        <a:rPr lang="en-US" sz="1100" dirty="0">
                          <a:solidFill>
                            <a:schemeClr val="accent4"/>
                          </a:solidFill>
                          <a:latin typeface="Times New Roman" panose="02020603050405020304" pitchFamily="18" charset="0"/>
                          <a:cs typeface="Times New Roman" panose="02020603050405020304" pitchFamily="18" charset="0"/>
                        </a:rPr>
                        <a:t>Citizenship</a:t>
                      </a:r>
                      <a:r>
                        <a:rPr lang="en-US" sz="1100" baseline="0" dirty="0">
                          <a:solidFill>
                            <a:schemeClr val="accent4"/>
                          </a:solidFill>
                          <a:latin typeface="Times New Roman" panose="02020603050405020304" pitchFamily="18" charset="0"/>
                          <a:cs typeface="Times New Roman" panose="02020603050405020304" pitchFamily="18" charset="0"/>
                        </a:rPr>
                        <a:t>/Perfect Attendance</a:t>
                      </a:r>
                      <a:endParaRPr lang="en-US" sz="1100" dirty="0">
                        <a:solidFill>
                          <a:schemeClr val="accent4"/>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US" sz="1100" dirty="0">
                          <a:solidFill>
                            <a:schemeClr val="accent4"/>
                          </a:solidFill>
                          <a:latin typeface="Times New Roman" panose="02020603050405020304" pitchFamily="18" charset="0"/>
                          <a:cs typeface="Times New Roman" panose="02020603050405020304" pitchFamily="18" charset="0"/>
                        </a:rPr>
                        <a:t>Every Quarter</a:t>
                      </a:r>
                    </a:p>
                  </a:txBody>
                  <a:tcPr marL="68580" marR="68580" marT="34290" marB="34290"/>
                </a:tc>
                <a:extLst>
                  <a:ext uri="{0D108BD9-81ED-4DB2-BD59-A6C34878D82A}">
                    <a16:rowId xmlns:a16="http://schemas.microsoft.com/office/drawing/2014/main" val="490719671"/>
                  </a:ext>
                </a:extLst>
              </a:tr>
              <a:tr h="559352">
                <a:tc>
                  <a:txBody>
                    <a:bodyPr/>
                    <a:lstStyle/>
                    <a:p>
                      <a:pPr algn="ctr"/>
                      <a:r>
                        <a:rPr lang="en-US" sz="1100" dirty="0">
                          <a:solidFill>
                            <a:schemeClr val="accent4"/>
                          </a:solidFill>
                          <a:latin typeface="Times New Roman" panose="02020603050405020304" pitchFamily="18" charset="0"/>
                          <a:cs typeface="Times New Roman" panose="02020603050405020304" pitchFamily="18" charset="0"/>
                        </a:rPr>
                        <a:t>Attendance Movie/Popcorn Parties</a:t>
                      </a:r>
                    </a:p>
                  </a:txBody>
                  <a:tcPr marL="68580" marR="68580" marT="34290" marB="34290"/>
                </a:tc>
                <a:tc>
                  <a:txBody>
                    <a:bodyPr/>
                    <a:lstStyle/>
                    <a:p>
                      <a:pPr algn="ctr"/>
                      <a:r>
                        <a:rPr lang="en-US" sz="1100" dirty="0">
                          <a:solidFill>
                            <a:schemeClr val="accent4"/>
                          </a:solidFill>
                          <a:latin typeface="Times New Roman" panose="02020603050405020304" pitchFamily="18" charset="0"/>
                          <a:cs typeface="Times New Roman" panose="02020603050405020304" pitchFamily="18" charset="0"/>
                        </a:rPr>
                        <a:t>Perfect Attendance for 20 days</a:t>
                      </a:r>
                    </a:p>
                  </a:txBody>
                  <a:tcPr marL="68580" marR="68580" marT="34290" marB="34290"/>
                </a:tc>
                <a:tc>
                  <a:txBody>
                    <a:bodyPr/>
                    <a:lstStyle/>
                    <a:p>
                      <a:pPr algn="ctr"/>
                      <a:r>
                        <a:rPr lang="en-US" sz="1100" dirty="0">
                          <a:solidFill>
                            <a:schemeClr val="accent4"/>
                          </a:solidFill>
                          <a:latin typeface="Times New Roman" panose="02020603050405020304" pitchFamily="18" charset="0"/>
                          <a:cs typeface="Times New Roman" panose="02020603050405020304" pitchFamily="18" charset="0"/>
                        </a:rPr>
                        <a:t>Every</a:t>
                      </a:r>
                      <a:r>
                        <a:rPr lang="en-US" sz="1100" baseline="0" dirty="0">
                          <a:solidFill>
                            <a:schemeClr val="accent4"/>
                          </a:solidFill>
                          <a:latin typeface="Times New Roman" panose="02020603050405020304" pitchFamily="18" charset="0"/>
                          <a:cs typeface="Times New Roman" panose="02020603050405020304" pitchFamily="18" charset="0"/>
                        </a:rPr>
                        <a:t> 20 Day Period</a:t>
                      </a:r>
                      <a:endParaRPr lang="en-US" sz="1100" dirty="0">
                        <a:solidFill>
                          <a:schemeClr val="accent4"/>
                        </a:solidFill>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2204724243"/>
                  </a:ext>
                </a:extLst>
              </a:tr>
            </a:tbl>
          </a:graphicData>
        </a:graphic>
      </p:graphicFrame>
      <p:sp>
        <p:nvSpPr>
          <p:cNvPr id="5" name="Slide Number Placeholder 4"/>
          <p:cNvSpPr>
            <a:spLocks noGrp="1"/>
          </p:cNvSpPr>
          <p:nvPr>
            <p:ph type="sldNum" sz="quarter" idx="12"/>
          </p:nvPr>
        </p:nvSpPr>
        <p:spPr/>
        <p:txBody>
          <a:bodyPr/>
          <a:lstStyle/>
          <a:p>
            <a:endParaRPr lang="en-US" dirty="0"/>
          </a:p>
        </p:txBody>
      </p:sp>
      <p:pic>
        <p:nvPicPr>
          <p:cNvPr id="7" name="Picture 6">
            <a:extLst>
              <a:ext uri="{FF2B5EF4-FFF2-40B4-BE49-F238E27FC236}">
                <a16:creationId xmlns:a16="http://schemas.microsoft.com/office/drawing/2014/main" id="{D348472A-E689-4175-9BF3-679048D8F6B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39312" y="4327396"/>
            <a:ext cx="1593342" cy="761633"/>
          </a:xfrm>
          <a:prstGeom prst="rect">
            <a:avLst/>
          </a:prstGeom>
        </p:spPr>
      </p:pic>
      <p:pic>
        <p:nvPicPr>
          <p:cNvPr id="3" name="Google Shape;1213;p69">
            <a:extLst>
              <a:ext uri="{FF2B5EF4-FFF2-40B4-BE49-F238E27FC236}">
                <a16:creationId xmlns:a16="http://schemas.microsoft.com/office/drawing/2014/main" id="{D62DD180-E92D-DB86-080B-F42FB571C71D}"/>
              </a:ext>
            </a:extLst>
          </p:cNvPr>
          <p:cNvPicPr preferRelativeResize="0"/>
          <p:nvPr/>
        </p:nvPicPr>
        <p:blipFill>
          <a:blip r:embed="rId5">
            <a:alphaModFix/>
          </a:blip>
          <a:stretch>
            <a:fillRect/>
          </a:stretch>
        </p:blipFill>
        <p:spPr>
          <a:xfrm rot="6300250" flipH="1">
            <a:off x="8012084" y="118120"/>
            <a:ext cx="820041" cy="850146"/>
          </a:xfrm>
          <a:prstGeom prst="rect">
            <a:avLst/>
          </a:prstGeom>
          <a:noFill/>
          <a:ln>
            <a:noFill/>
          </a:ln>
        </p:spPr>
      </p:pic>
      <p:pic>
        <p:nvPicPr>
          <p:cNvPr id="4" name="Google Shape;578;p37">
            <a:extLst>
              <a:ext uri="{FF2B5EF4-FFF2-40B4-BE49-F238E27FC236}">
                <a16:creationId xmlns:a16="http://schemas.microsoft.com/office/drawing/2014/main" id="{6725E26A-6878-A4DC-900C-D13157E69C7A}"/>
              </a:ext>
            </a:extLst>
          </p:cNvPr>
          <p:cNvPicPr preferRelativeResize="0"/>
          <p:nvPr/>
        </p:nvPicPr>
        <p:blipFill>
          <a:blip r:embed="rId6">
            <a:alphaModFix/>
          </a:blip>
          <a:stretch>
            <a:fillRect/>
          </a:stretch>
        </p:blipFill>
        <p:spPr>
          <a:xfrm rot="8100000">
            <a:off x="414409" y="4425472"/>
            <a:ext cx="599500" cy="589139"/>
          </a:xfrm>
          <a:prstGeom prst="rect">
            <a:avLst/>
          </a:prstGeom>
          <a:noFill/>
          <a:ln>
            <a:noFill/>
          </a:ln>
        </p:spPr>
      </p:pic>
      <p:pic>
        <p:nvPicPr>
          <p:cNvPr id="8" name="Picture 7" descr="Logo, company name&#10;&#10;Description automatically generated">
            <a:extLst>
              <a:ext uri="{FF2B5EF4-FFF2-40B4-BE49-F238E27FC236}">
                <a16:creationId xmlns:a16="http://schemas.microsoft.com/office/drawing/2014/main" id="{3C3C462A-8F76-800F-E1C9-A6387C6B150C}"/>
              </a:ext>
            </a:extLst>
          </p:cNvPr>
          <p:cNvPicPr>
            <a:picLocks noChangeAspect="1"/>
          </p:cNvPicPr>
          <p:nvPr/>
        </p:nvPicPr>
        <p:blipFill>
          <a:blip r:embed="rId7"/>
          <a:stretch>
            <a:fillRect/>
          </a:stretch>
        </p:blipFill>
        <p:spPr>
          <a:xfrm>
            <a:off x="147816" y="75440"/>
            <a:ext cx="917000" cy="886140"/>
          </a:xfrm>
          <a:prstGeom prst="rect">
            <a:avLst/>
          </a:prstGeom>
        </p:spPr>
      </p:pic>
    </p:spTree>
    <p:extLst>
      <p:ext uri="{BB962C8B-B14F-4D97-AF65-F5344CB8AC3E}">
        <p14:creationId xmlns:p14="http://schemas.microsoft.com/office/powerpoint/2010/main" val="4894086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930" y="390970"/>
            <a:ext cx="8165507" cy="1152080"/>
          </a:xfrm>
        </p:spPr>
        <p:txBody>
          <a:bodyPr>
            <a:normAutofit fontScale="90000"/>
          </a:bodyPr>
          <a:lstStyle/>
          <a:p>
            <a:pPr algn="ctr"/>
            <a:r>
              <a:rPr lang="en-US" b="1" dirty="0"/>
              <a:t>Winridge Elementary School Behavior/Discipline Flow Chart</a:t>
            </a:r>
            <a:br>
              <a:rPr lang="en-US" b="1" dirty="0"/>
            </a:br>
            <a:br>
              <a:rPr lang="en-US" b="1" dirty="0"/>
            </a:br>
            <a:r>
              <a:rPr lang="en-US" sz="2025" dirty="0"/>
              <a:t>0-2 Conduct Marks/Slips eligible for “Conduct Counts” Party</a:t>
            </a:r>
            <a:br>
              <a:rPr lang="en-US" sz="2025" dirty="0"/>
            </a:br>
            <a:r>
              <a:rPr lang="en-US" sz="2025" dirty="0"/>
              <a:t>Contact parent/Guardian by phone and send letter home </a:t>
            </a:r>
            <a:br>
              <a:rPr lang="en-US" sz="3000" dirty="0"/>
            </a:br>
            <a:endParaRPr lang="en-US" b="1" dirty="0"/>
          </a:p>
        </p:txBody>
      </p:sp>
      <p:sp>
        <p:nvSpPr>
          <p:cNvPr id="3" name="Content Placeholder 2"/>
          <p:cNvSpPr>
            <a:spLocks noGrp="1"/>
          </p:cNvSpPr>
          <p:nvPr>
            <p:ph idx="1"/>
          </p:nvPr>
        </p:nvSpPr>
        <p:spPr>
          <a:xfrm>
            <a:off x="1051905" y="1244409"/>
            <a:ext cx="6799560" cy="3760728"/>
          </a:xfrm>
        </p:spPr>
        <p:txBody>
          <a:bodyPr>
            <a:normAutofit/>
          </a:bodyPr>
          <a:lstStyle/>
          <a:p>
            <a:pPr marL="0" indent="0" algn="ctr">
              <a:buNone/>
            </a:pPr>
            <a:r>
              <a:rPr lang="en-US" sz="1575" dirty="0"/>
              <a:t>0-2 Conduct Slips eligible for “Conduct Counts” Party</a:t>
            </a:r>
          </a:p>
          <a:p>
            <a:pPr marL="0" indent="0" algn="ctr">
              <a:buNone/>
            </a:pPr>
            <a:r>
              <a:rPr lang="en-US" sz="1575" dirty="0"/>
              <a:t>Parent is contacted and a Letter is sent home.</a:t>
            </a:r>
          </a:p>
          <a:p>
            <a:pPr marL="0" indent="0" algn="ctr">
              <a:buNone/>
            </a:pPr>
            <a:endParaRPr lang="en-US" sz="1800" dirty="0"/>
          </a:p>
        </p:txBody>
      </p:sp>
      <p:graphicFrame>
        <p:nvGraphicFramePr>
          <p:cNvPr id="6" name="Diagram 5"/>
          <p:cNvGraphicFramePr/>
          <p:nvPr>
            <p:extLst>
              <p:ext uri="{D42A27DB-BD31-4B8C-83A1-F6EECF244321}">
                <p14:modId xmlns:p14="http://schemas.microsoft.com/office/powerpoint/2010/main" val="259848577"/>
              </p:ext>
            </p:extLst>
          </p:nvPr>
        </p:nvGraphicFramePr>
        <p:xfrm>
          <a:off x="1378744" y="2193184"/>
          <a:ext cx="6286500" cy="2887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oogle Shape;1213;p69">
            <a:extLst>
              <a:ext uri="{FF2B5EF4-FFF2-40B4-BE49-F238E27FC236}">
                <a16:creationId xmlns:a16="http://schemas.microsoft.com/office/drawing/2014/main" id="{CE151A8A-A4AA-402A-FFDB-493CACB5EC42}"/>
              </a:ext>
            </a:extLst>
          </p:cNvPr>
          <p:cNvPicPr preferRelativeResize="0"/>
          <p:nvPr/>
        </p:nvPicPr>
        <p:blipFill>
          <a:blip r:embed="rId7">
            <a:alphaModFix/>
          </a:blip>
          <a:stretch>
            <a:fillRect/>
          </a:stretch>
        </p:blipFill>
        <p:spPr>
          <a:xfrm rot="6300250" flipH="1">
            <a:off x="451993" y="1443045"/>
            <a:ext cx="820041" cy="850146"/>
          </a:xfrm>
          <a:prstGeom prst="rect">
            <a:avLst/>
          </a:prstGeom>
          <a:noFill/>
          <a:ln>
            <a:noFill/>
          </a:ln>
        </p:spPr>
      </p:pic>
      <p:pic>
        <p:nvPicPr>
          <p:cNvPr id="5" name="Google Shape;578;p37">
            <a:extLst>
              <a:ext uri="{FF2B5EF4-FFF2-40B4-BE49-F238E27FC236}">
                <a16:creationId xmlns:a16="http://schemas.microsoft.com/office/drawing/2014/main" id="{AB2B60E5-E3B7-145A-EE35-AE5F1E116F8B}"/>
              </a:ext>
            </a:extLst>
          </p:cNvPr>
          <p:cNvPicPr preferRelativeResize="0"/>
          <p:nvPr/>
        </p:nvPicPr>
        <p:blipFill>
          <a:blip r:embed="rId8">
            <a:alphaModFix/>
          </a:blip>
          <a:stretch>
            <a:fillRect/>
          </a:stretch>
        </p:blipFill>
        <p:spPr>
          <a:xfrm rot="8100000">
            <a:off x="8289312" y="4313476"/>
            <a:ext cx="706105" cy="606456"/>
          </a:xfrm>
          <a:prstGeom prst="rect">
            <a:avLst/>
          </a:prstGeom>
          <a:noFill/>
          <a:ln>
            <a:noFill/>
          </a:ln>
        </p:spPr>
      </p:pic>
      <p:pic>
        <p:nvPicPr>
          <p:cNvPr id="7" name="Picture 6" descr="Logo, company name&#10;&#10;Description automatically generated">
            <a:extLst>
              <a:ext uri="{FF2B5EF4-FFF2-40B4-BE49-F238E27FC236}">
                <a16:creationId xmlns:a16="http://schemas.microsoft.com/office/drawing/2014/main" id="{EF4C3610-B124-D682-3EF7-C144619DDA05}"/>
              </a:ext>
            </a:extLst>
          </p:cNvPr>
          <p:cNvPicPr>
            <a:picLocks noChangeAspect="1"/>
          </p:cNvPicPr>
          <p:nvPr/>
        </p:nvPicPr>
        <p:blipFill>
          <a:blip r:embed="rId9"/>
          <a:stretch>
            <a:fillRect/>
          </a:stretch>
        </p:blipFill>
        <p:spPr>
          <a:xfrm>
            <a:off x="7789830" y="987904"/>
            <a:ext cx="1227220" cy="1185920"/>
          </a:xfrm>
          <a:prstGeom prst="rect">
            <a:avLst/>
          </a:prstGeom>
        </p:spPr>
      </p:pic>
      <p:grpSp>
        <p:nvGrpSpPr>
          <p:cNvPr id="8" name="Google Shape;1038;p60">
            <a:extLst>
              <a:ext uri="{FF2B5EF4-FFF2-40B4-BE49-F238E27FC236}">
                <a16:creationId xmlns:a16="http://schemas.microsoft.com/office/drawing/2014/main" id="{134A6BFC-3741-273B-B683-856715A94E64}"/>
              </a:ext>
            </a:extLst>
          </p:cNvPr>
          <p:cNvGrpSpPr/>
          <p:nvPr/>
        </p:nvGrpSpPr>
        <p:grpSpPr>
          <a:xfrm flipH="1">
            <a:off x="278676" y="3695413"/>
            <a:ext cx="892779" cy="1347537"/>
            <a:chOff x="5009875" y="720424"/>
            <a:chExt cx="3096682" cy="3888074"/>
          </a:xfrm>
        </p:grpSpPr>
        <p:pic>
          <p:nvPicPr>
            <p:cNvPr id="9" name="Google Shape;1039;p60">
              <a:extLst>
                <a:ext uri="{FF2B5EF4-FFF2-40B4-BE49-F238E27FC236}">
                  <a16:creationId xmlns:a16="http://schemas.microsoft.com/office/drawing/2014/main" id="{66548134-A2BA-9F99-D802-535ADA29AF05}"/>
                </a:ext>
              </a:extLst>
            </p:cNvPr>
            <p:cNvPicPr preferRelativeResize="0"/>
            <p:nvPr/>
          </p:nvPicPr>
          <p:blipFill>
            <a:blip r:embed="rId7">
              <a:alphaModFix/>
            </a:blip>
            <a:stretch>
              <a:fillRect/>
            </a:stretch>
          </p:blipFill>
          <p:spPr>
            <a:xfrm rot="-8999860">
              <a:off x="5482905" y="1761292"/>
              <a:ext cx="773901" cy="692095"/>
            </a:xfrm>
            <a:prstGeom prst="rect">
              <a:avLst/>
            </a:prstGeom>
            <a:noFill/>
            <a:ln>
              <a:noFill/>
            </a:ln>
          </p:spPr>
        </p:pic>
        <p:pic>
          <p:nvPicPr>
            <p:cNvPr id="10" name="Google Shape;1040;p60">
              <a:extLst>
                <a:ext uri="{FF2B5EF4-FFF2-40B4-BE49-F238E27FC236}">
                  <a16:creationId xmlns:a16="http://schemas.microsoft.com/office/drawing/2014/main" id="{CC496EBD-F71E-2249-55D7-11F1BF40D5D2}"/>
                </a:ext>
              </a:extLst>
            </p:cNvPr>
            <p:cNvPicPr preferRelativeResize="0"/>
            <p:nvPr/>
          </p:nvPicPr>
          <p:blipFill>
            <a:blip r:embed="rId7">
              <a:alphaModFix/>
            </a:blip>
            <a:stretch>
              <a:fillRect/>
            </a:stretch>
          </p:blipFill>
          <p:spPr>
            <a:xfrm rot="-10799867">
              <a:off x="5661955" y="2356405"/>
              <a:ext cx="529818" cy="473813"/>
            </a:xfrm>
            <a:prstGeom prst="rect">
              <a:avLst/>
            </a:prstGeom>
            <a:noFill/>
            <a:ln>
              <a:noFill/>
            </a:ln>
          </p:spPr>
        </p:pic>
        <p:pic>
          <p:nvPicPr>
            <p:cNvPr id="11" name="Google Shape;1041;p60">
              <a:extLst>
                <a:ext uri="{FF2B5EF4-FFF2-40B4-BE49-F238E27FC236}">
                  <a16:creationId xmlns:a16="http://schemas.microsoft.com/office/drawing/2014/main" id="{A63D7AE0-1D07-3A1F-C184-C25FA3B25FC5}"/>
                </a:ext>
              </a:extLst>
            </p:cNvPr>
            <p:cNvPicPr preferRelativeResize="0"/>
            <p:nvPr/>
          </p:nvPicPr>
          <p:blipFill>
            <a:blip r:embed="rId8">
              <a:alphaModFix/>
            </a:blip>
            <a:stretch>
              <a:fillRect/>
            </a:stretch>
          </p:blipFill>
          <p:spPr>
            <a:xfrm rot="-3517922">
              <a:off x="5370060" y="3474237"/>
              <a:ext cx="458992" cy="433859"/>
            </a:xfrm>
            <a:prstGeom prst="rect">
              <a:avLst/>
            </a:prstGeom>
            <a:noFill/>
            <a:ln>
              <a:noFill/>
            </a:ln>
          </p:spPr>
        </p:pic>
        <p:pic>
          <p:nvPicPr>
            <p:cNvPr id="12" name="Google Shape;1042;p60">
              <a:extLst>
                <a:ext uri="{FF2B5EF4-FFF2-40B4-BE49-F238E27FC236}">
                  <a16:creationId xmlns:a16="http://schemas.microsoft.com/office/drawing/2014/main" id="{5D0D9042-E530-021B-9186-6D117B46E3A0}"/>
                </a:ext>
              </a:extLst>
            </p:cNvPr>
            <p:cNvPicPr preferRelativeResize="0"/>
            <p:nvPr/>
          </p:nvPicPr>
          <p:blipFill>
            <a:blip r:embed="rId7">
              <a:alphaModFix/>
            </a:blip>
            <a:stretch>
              <a:fillRect/>
            </a:stretch>
          </p:blipFill>
          <p:spPr>
            <a:xfrm rot="-7199965">
              <a:off x="5119627" y="2888580"/>
              <a:ext cx="799678" cy="715165"/>
            </a:xfrm>
            <a:prstGeom prst="rect">
              <a:avLst/>
            </a:prstGeom>
            <a:noFill/>
            <a:ln>
              <a:noFill/>
            </a:ln>
          </p:spPr>
        </p:pic>
        <p:pic>
          <p:nvPicPr>
            <p:cNvPr id="13" name="Google Shape;1043;p60">
              <a:extLst>
                <a:ext uri="{FF2B5EF4-FFF2-40B4-BE49-F238E27FC236}">
                  <a16:creationId xmlns:a16="http://schemas.microsoft.com/office/drawing/2014/main" id="{5CEB5E60-4650-D4B7-F62B-9EF563BBDF04}"/>
                </a:ext>
              </a:extLst>
            </p:cNvPr>
            <p:cNvPicPr preferRelativeResize="0"/>
            <p:nvPr/>
          </p:nvPicPr>
          <p:blipFill>
            <a:blip r:embed="rId7">
              <a:alphaModFix/>
            </a:blip>
            <a:stretch>
              <a:fillRect/>
            </a:stretch>
          </p:blipFill>
          <p:spPr>
            <a:xfrm rot="-3928290">
              <a:off x="6819871" y="2829424"/>
              <a:ext cx="713001" cy="637622"/>
            </a:xfrm>
            <a:prstGeom prst="rect">
              <a:avLst/>
            </a:prstGeom>
            <a:noFill/>
            <a:ln>
              <a:noFill/>
            </a:ln>
          </p:spPr>
        </p:pic>
        <p:pic>
          <p:nvPicPr>
            <p:cNvPr id="14" name="Google Shape;1044;p60">
              <a:extLst>
                <a:ext uri="{FF2B5EF4-FFF2-40B4-BE49-F238E27FC236}">
                  <a16:creationId xmlns:a16="http://schemas.microsoft.com/office/drawing/2014/main" id="{D3A76CB4-751B-5903-3511-F7431DAD50E6}"/>
                </a:ext>
              </a:extLst>
            </p:cNvPr>
            <p:cNvPicPr preferRelativeResize="0"/>
            <p:nvPr/>
          </p:nvPicPr>
          <p:blipFill>
            <a:blip r:embed="rId8">
              <a:alphaModFix/>
            </a:blip>
            <a:stretch>
              <a:fillRect/>
            </a:stretch>
          </p:blipFill>
          <p:spPr>
            <a:xfrm rot="8100000">
              <a:off x="6900594" y="1491964"/>
              <a:ext cx="799856" cy="756029"/>
            </a:xfrm>
            <a:prstGeom prst="rect">
              <a:avLst/>
            </a:prstGeom>
            <a:noFill/>
            <a:ln>
              <a:noFill/>
            </a:ln>
          </p:spPr>
        </p:pic>
        <p:pic>
          <p:nvPicPr>
            <p:cNvPr id="15" name="Google Shape;1045;p60">
              <a:extLst>
                <a:ext uri="{FF2B5EF4-FFF2-40B4-BE49-F238E27FC236}">
                  <a16:creationId xmlns:a16="http://schemas.microsoft.com/office/drawing/2014/main" id="{9272F7CA-36B2-D8DB-7492-BBF5101032FA}"/>
                </a:ext>
              </a:extLst>
            </p:cNvPr>
            <p:cNvPicPr preferRelativeResize="0"/>
            <p:nvPr/>
          </p:nvPicPr>
          <p:blipFill>
            <a:blip r:embed="rId7">
              <a:alphaModFix/>
            </a:blip>
            <a:stretch>
              <a:fillRect/>
            </a:stretch>
          </p:blipFill>
          <p:spPr>
            <a:xfrm rot="-1799960">
              <a:off x="7098878" y="1130487"/>
              <a:ext cx="799680" cy="715163"/>
            </a:xfrm>
            <a:prstGeom prst="rect">
              <a:avLst/>
            </a:prstGeom>
            <a:noFill/>
            <a:ln>
              <a:noFill/>
            </a:ln>
          </p:spPr>
        </p:pic>
        <p:pic>
          <p:nvPicPr>
            <p:cNvPr id="16" name="Google Shape;1046;p60">
              <a:extLst>
                <a:ext uri="{FF2B5EF4-FFF2-40B4-BE49-F238E27FC236}">
                  <a16:creationId xmlns:a16="http://schemas.microsoft.com/office/drawing/2014/main" id="{833FED1E-9F31-73E0-F53A-C424E9143460}"/>
                </a:ext>
              </a:extLst>
            </p:cNvPr>
            <p:cNvPicPr preferRelativeResize="0"/>
            <p:nvPr/>
          </p:nvPicPr>
          <p:blipFill>
            <a:blip r:embed="rId10">
              <a:alphaModFix/>
            </a:blip>
            <a:stretch>
              <a:fillRect/>
            </a:stretch>
          </p:blipFill>
          <p:spPr>
            <a:xfrm rot="16">
              <a:off x="5903745" y="1056263"/>
              <a:ext cx="1511980" cy="2245458"/>
            </a:xfrm>
            <a:prstGeom prst="rect">
              <a:avLst/>
            </a:prstGeom>
            <a:noFill/>
            <a:ln>
              <a:noFill/>
            </a:ln>
          </p:spPr>
        </p:pic>
        <p:pic>
          <p:nvPicPr>
            <p:cNvPr id="17" name="Google Shape;1047;p60">
              <a:extLst>
                <a:ext uri="{FF2B5EF4-FFF2-40B4-BE49-F238E27FC236}">
                  <a16:creationId xmlns:a16="http://schemas.microsoft.com/office/drawing/2014/main" id="{E19298DE-B650-1233-B460-2DA082B462FE}"/>
                </a:ext>
              </a:extLst>
            </p:cNvPr>
            <p:cNvPicPr preferRelativeResize="0"/>
            <p:nvPr/>
          </p:nvPicPr>
          <p:blipFill>
            <a:blip r:embed="rId11">
              <a:alphaModFix/>
            </a:blip>
            <a:stretch>
              <a:fillRect/>
            </a:stretch>
          </p:blipFill>
          <p:spPr>
            <a:xfrm rot="899983">
              <a:off x="6462669" y="3283764"/>
              <a:ext cx="1508595" cy="1149089"/>
            </a:xfrm>
            <a:prstGeom prst="rect">
              <a:avLst/>
            </a:prstGeom>
            <a:noFill/>
            <a:ln>
              <a:noFill/>
            </a:ln>
          </p:spPr>
        </p:pic>
        <p:pic>
          <p:nvPicPr>
            <p:cNvPr id="18" name="Google Shape;1048;p60">
              <a:extLst>
                <a:ext uri="{FF2B5EF4-FFF2-40B4-BE49-F238E27FC236}">
                  <a16:creationId xmlns:a16="http://schemas.microsoft.com/office/drawing/2014/main" id="{1905D83E-DD90-2F5E-2494-2F967C5EA4CD}"/>
                </a:ext>
              </a:extLst>
            </p:cNvPr>
            <p:cNvPicPr preferRelativeResize="0"/>
            <p:nvPr/>
          </p:nvPicPr>
          <p:blipFill>
            <a:blip r:embed="rId12">
              <a:alphaModFix/>
            </a:blip>
            <a:stretch>
              <a:fillRect/>
            </a:stretch>
          </p:blipFill>
          <p:spPr>
            <a:xfrm rot="-55">
              <a:off x="6029071" y="3074715"/>
              <a:ext cx="1105072" cy="1147885"/>
            </a:xfrm>
            <a:prstGeom prst="rect">
              <a:avLst/>
            </a:prstGeom>
            <a:noFill/>
            <a:ln>
              <a:noFill/>
            </a:ln>
          </p:spPr>
        </p:pic>
        <p:pic>
          <p:nvPicPr>
            <p:cNvPr id="19" name="Google Shape;1049;p60">
              <a:extLst>
                <a:ext uri="{FF2B5EF4-FFF2-40B4-BE49-F238E27FC236}">
                  <a16:creationId xmlns:a16="http://schemas.microsoft.com/office/drawing/2014/main" id="{334FD623-621F-4225-F7B6-185F12C55D52}"/>
                </a:ext>
              </a:extLst>
            </p:cNvPr>
            <p:cNvPicPr preferRelativeResize="0"/>
            <p:nvPr/>
          </p:nvPicPr>
          <p:blipFill>
            <a:blip r:embed="rId13">
              <a:alphaModFix/>
            </a:blip>
            <a:stretch>
              <a:fillRect/>
            </a:stretch>
          </p:blipFill>
          <p:spPr>
            <a:xfrm rot="21">
              <a:off x="5455713" y="2922852"/>
              <a:ext cx="1412416" cy="1219032"/>
            </a:xfrm>
            <a:prstGeom prst="rect">
              <a:avLst/>
            </a:prstGeom>
            <a:noFill/>
            <a:ln>
              <a:noFill/>
            </a:ln>
          </p:spPr>
        </p:pic>
        <p:pic>
          <p:nvPicPr>
            <p:cNvPr id="20" name="Google Shape;1050;p60">
              <a:extLst>
                <a:ext uri="{FF2B5EF4-FFF2-40B4-BE49-F238E27FC236}">
                  <a16:creationId xmlns:a16="http://schemas.microsoft.com/office/drawing/2014/main" id="{AC24A613-D80D-FD02-9641-28A8B0553900}"/>
                </a:ext>
              </a:extLst>
            </p:cNvPr>
            <p:cNvPicPr preferRelativeResize="0"/>
            <p:nvPr/>
          </p:nvPicPr>
          <p:blipFill>
            <a:blip r:embed="rId14">
              <a:alphaModFix/>
            </a:blip>
            <a:stretch>
              <a:fillRect/>
            </a:stretch>
          </p:blipFill>
          <p:spPr>
            <a:xfrm>
              <a:off x="7078069" y="3276676"/>
              <a:ext cx="687367" cy="245340"/>
            </a:xfrm>
            <a:prstGeom prst="rect">
              <a:avLst/>
            </a:prstGeom>
            <a:noFill/>
            <a:ln>
              <a:noFill/>
            </a:ln>
          </p:spPr>
        </p:pic>
        <p:pic>
          <p:nvPicPr>
            <p:cNvPr id="21" name="Google Shape;1051;p60">
              <a:extLst>
                <a:ext uri="{FF2B5EF4-FFF2-40B4-BE49-F238E27FC236}">
                  <a16:creationId xmlns:a16="http://schemas.microsoft.com/office/drawing/2014/main" id="{F8F8E721-0F59-B1C7-AF21-6AE46893D8FF}"/>
                </a:ext>
              </a:extLst>
            </p:cNvPr>
            <p:cNvPicPr preferRelativeResize="0"/>
            <p:nvPr/>
          </p:nvPicPr>
          <p:blipFill>
            <a:blip r:embed="rId8">
              <a:alphaModFix/>
            </a:blip>
            <a:stretch>
              <a:fillRect/>
            </a:stretch>
          </p:blipFill>
          <p:spPr>
            <a:xfrm rot="7200054">
              <a:off x="7673859" y="2587684"/>
              <a:ext cx="373248" cy="352780"/>
            </a:xfrm>
            <a:prstGeom prst="rect">
              <a:avLst/>
            </a:prstGeom>
            <a:noFill/>
            <a:ln>
              <a:noFill/>
            </a:ln>
          </p:spPr>
        </p:pic>
        <p:pic>
          <p:nvPicPr>
            <p:cNvPr id="22" name="Google Shape;1052;p60">
              <a:extLst>
                <a:ext uri="{FF2B5EF4-FFF2-40B4-BE49-F238E27FC236}">
                  <a16:creationId xmlns:a16="http://schemas.microsoft.com/office/drawing/2014/main" id="{862F4BEE-977F-BEEC-593B-BAC751F59985}"/>
                </a:ext>
              </a:extLst>
            </p:cNvPr>
            <p:cNvPicPr preferRelativeResize="0"/>
            <p:nvPr/>
          </p:nvPicPr>
          <p:blipFill>
            <a:blip r:embed="rId7">
              <a:alphaModFix/>
            </a:blip>
            <a:stretch>
              <a:fillRect/>
            </a:stretch>
          </p:blipFill>
          <p:spPr>
            <a:xfrm rot="-6300229">
              <a:off x="5672988" y="780088"/>
              <a:ext cx="393716" cy="352097"/>
            </a:xfrm>
            <a:prstGeom prst="rect">
              <a:avLst/>
            </a:prstGeom>
            <a:noFill/>
            <a:ln>
              <a:noFill/>
            </a:ln>
          </p:spPr>
        </p:pic>
      </p:grpSp>
    </p:spTree>
    <p:extLst>
      <p:ext uri="{BB962C8B-B14F-4D97-AF65-F5344CB8AC3E}">
        <p14:creationId xmlns:p14="http://schemas.microsoft.com/office/powerpoint/2010/main" val="1517810422"/>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6307" y="89377"/>
            <a:ext cx="5156106" cy="1101160"/>
          </a:xfrm>
        </p:spPr>
        <p:txBody>
          <a:bodyPr>
            <a:normAutofit/>
          </a:bodyPr>
          <a:lstStyle/>
          <a:p>
            <a:r>
              <a:rPr lang="en-US" sz="2400" dirty="0"/>
              <a:t>Winridge Elementary School</a:t>
            </a:r>
            <a:br>
              <a:rPr lang="en-US" sz="2400" dirty="0"/>
            </a:br>
            <a:r>
              <a:rPr lang="en-US" sz="2400" dirty="0"/>
              <a:t>Behavior/Discipline Flow Chart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42180457"/>
              </p:ext>
            </p:extLst>
          </p:nvPr>
        </p:nvGraphicFramePr>
        <p:xfrm>
          <a:off x="1485900" y="1063229"/>
          <a:ext cx="645795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oogle Shape;1213;p69">
            <a:extLst>
              <a:ext uri="{FF2B5EF4-FFF2-40B4-BE49-F238E27FC236}">
                <a16:creationId xmlns:a16="http://schemas.microsoft.com/office/drawing/2014/main" id="{0EC34173-622E-B72A-96A7-4D43C1E218C1}"/>
              </a:ext>
            </a:extLst>
          </p:cNvPr>
          <p:cNvPicPr preferRelativeResize="0"/>
          <p:nvPr/>
        </p:nvPicPr>
        <p:blipFill>
          <a:blip r:embed="rId7">
            <a:alphaModFix/>
          </a:blip>
          <a:stretch>
            <a:fillRect/>
          </a:stretch>
        </p:blipFill>
        <p:spPr>
          <a:xfrm rot="6300250" flipH="1">
            <a:off x="273399" y="259375"/>
            <a:ext cx="820041" cy="850146"/>
          </a:xfrm>
          <a:prstGeom prst="rect">
            <a:avLst/>
          </a:prstGeom>
          <a:noFill/>
          <a:ln>
            <a:noFill/>
          </a:ln>
        </p:spPr>
      </p:pic>
      <p:pic>
        <p:nvPicPr>
          <p:cNvPr id="6" name="Picture 5" descr="A logo for a school&#10;&#10;Description automatically generated">
            <a:extLst>
              <a:ext uri="{FF2B5EF4-FFF2-40B4-BE49-F238E27FC236}">
                <a16:creationId xmlns:a16="http://schemas.microsoft.com/office/drawing/2014/main" id="{152C8A3B-6B90-762C-88C7-5696E220C973}"/>
              </a:ext>
            </a:extLst>
          </p:cNvPr>
          <p:cNvPicPr>
            <a:picLocks noChangeAspect="1"/>
          </p:cNvPicPr>
          <p:nvPr/>
        </p:nvPicPr>
        <p:blipFill>
          <a:blip r:embed="rId8"/>
          <a:stretch>
            <a:fillRect/>
          </a:stretch>
        </p:blipFill>
        <p:spPr>
          <a:xfrm>
            <a:off x="7999113" y="89377"/>
            <a:ext cx="1070288" cy="950569"/>
          </a:xfrm>
          <a:prstGeom prst="rect">
            <a:avLst/>
          </a:prstGeom>
        </p:spPr>
      </p:pic>
      <p:grpSp>
        <p:nvGrpSpPr>
          <p:cNvPr id="7" name="Google Shape;1038;p60">
            <a:extLst>
              <a:ext uri="{FF2B5EF4-FFF2-40B4-BE49-F238E27FC236}">
                <a16:creationId xmlns:a16="http://schemas.microsoft.com/office/drawing/2014/main" id="{7061154A-9A55-4BD5-51E0-95661339E6E8}"/>
              </a:ext>
            </a:extLst>
          </p:cNvPr>
          <p:cNvGrpSpPr/>
          <p:nvPr/>
        </p:nvGrpSpPr>
        <p:grpSpPr>
          <a:xfrm flipH="1">
            <a:off x="240453" y="3671349"/>
            <a:ext cx="959697" cy="1396523"/>
            <a:chOff x="5009875" y="720424"/>
            <a:chExt cx="3096682" cy="3888074"/>
          </a:xfrm>
        </p:grpSpPr>
        <p:pic>
          <p:nvPicPr>
            <p:cNvPr id="8" name="Google Shape;1039;p60">
              <a:extLst>
                <a:ext uri="{FF2B5EF4-FFF2-40B4-BE49-F238E27FC236}">
                  <a16:creationId xmlns:a16="http://schemas.microsoft.com/office/drawing/2014/main" id="{DFB19882-63C9-1498-E9FA-407409102B13}"/>
                </a:ext>
              </a:extLst>
            </p:cNvPr>
            <p:cNvPicPr preferRelativeResize="0"/>
            <p:nvPr/>
          </p:nvPicPr>
          <p:blipFill>
            <a:blip r:embed="rId7">
              <a:alphaModFix/>
            </a:blip>
            <a:stretch>
              <a:fillRect/>
            </a:stretch>
          </p:blipFill>
          <p:spPr>
            <a:xfrm rot="-8999860">
              <a:off x="5482905" y="1761292"/>
              <a:ext cx="773901" cy="692095"/>
            </a:xfrm>
            <a:prstGeom prst="rect">
              <a:avLst/>
            </a:prstGeom>
            <a:noFill/>
            <a:ln>
              <a:noFill/>
            </a:ln>
          </p:spPr>
        </p:pic>
        <p:pic>
          <p:nvPicPr>
            <p:cNvPr id="9" name="Google Shape;1040;p60">
              <a:extLst>
                <a:ext uri="{FF2B5EF4-FFF2-40B4-BE49-F238E27FC236}">
                  <a16:creationId xmlns:a16="http://schemas.microsoft.com/office/drawing/2014/main" id="{A4173FB2-4C88-80C6-A17A-995B2B6E1363}"/>
                </a:ext>
              </a:extLst>
            </p:cNvPr>
            <p:cNvPicPr preferRelativeResize="0"/>
            <p:nvPr/>
          </p:nvPicPr>
          <p:blipFill>
            <a:blip r:embed="rId7">
              <a:alphaModFix/>
            </a:blip>
            <a:stretch>
              <a:fillRect/>
            </a:stretch>
          </p:blipFill>
          <p:spPr>
            <a:xfrm rot="-10799867">
              <a:off x="5661955" y="2356405"/>
              <a:ext cx="529818" cy="473813"/>
            </a:xfrm>
            <a:prstGeom prst="rect">
              <a:avLst/>
            </a:prstGeom>
            <a:noFill/>
            <a:ln>
              <a:noFill/>
            </a:ln>
          </p:spPr>
        </p:pic>
        <p:pic>
          <p:nvPicPr>
            <p:cNvPr id="10" name="Google Shape;1041;p60">
              <a:extLst>
                <a:ext uri="{FF2B5EF4-FFF2-40B4-BE49-F238E27FC236}">
                  <a16:creationId xmlns:a16="http://schemas.microsoft.com/office/drawing/2014/main" id="{9A818874-0C35-F256-2A09-C2D5AEBDE554}"/>
                </a:ext>
              </a:extLst>
            </p:cNvPr>
            <p:cNvPicPr preferRelativeResize="0"/>
            <p:nvPr/>
          </p:nvPicPr>
          <p:blipFill>
            <a:blip r:embed="rId9">
              <a:alphaModFix/>
            </a:blip>
            <a:stretch>
              <a:fillRect/>
            </a:stretch>
          </p:blipFill>
          <p:spPr>
            <a:xfrm rot="-3517922">
              <a:off x="5370060" y="3474237"/>
              <a:ext cx="458992" cy="433859"/>
            </a:xfrm>
            <a:prstGeom prst="rect">
              <a:avLst/>
            </a:prstGeom>
            <a:noFill/>
            <a:ln>
              <a:noFill/>
            </a:ln>
          </p:spPr>
        </p:pic>
        <p:pic>
          <p:nvPicPr>
            <p:cNvPr id="11" name="Google Shape;1042;p60">
              <a:extLst>
                <a:ext uri="{FF2B5EF4-FFF2-40B4-BE49-F238E27FC236}">
                  <a16:creationId xmlns:a16="http://schemas.microsoft.com/office/drawing/2014/main" id="{0AA733B2-FDE4-52AA-CBDE-5F93318225B6}"/>
                </a:ext>
              </a:extLst>
            </p:cNvPr>
            <p:cNvPicPr preferRelativeResize="0"/>
            <p:nvPr/>
          </p:nvPicPr>
          <p:blipFill>
            <a:blip r:embed="rId7">
              <a:alphaModFix/>
            </a:blip>
            <a:stretch>
              <a:fillRect/>
            </a:stretch>
          </p:blipFill>
          <p:spPr>
            <a:xfrm rot="-7199965">
              <a:off x="5119627" y="2888580"/>
              <a:ext cx="799678" cy="715165"/>
            </a:xfrm>
            <a:prstGeom prst="rect">
              <a:avLst/>
            </a:prstGeom>
            <a:noFill/>
            <a:ln>
              <a:noFill/>
            </a:ln>
          </p:spPr>
        </p:pic>
        <p:pic>
          <p:nvPicPr>
            <p:cNvPr id="12" name="Google Shape;1043;p60">
              <a:extLst>
                <a:ext uri="{FF2B5EF4-FFF2-40B4-BE49-F238E27FC236}">
                  <a16:creationId xmlns:a16="http://schemas.microsoft.com/office/drawing/2014/main" id="{B0624FFC-7D40-5345-5948-9CAF89547DE8}"/>
                </a:ext>
              </a:extLst>
            </p:cNvPr>
            <p:cNvPicPr preferRelativeResize="0"/>
            <p:nvPr/>
          </p:nvPicPr>
          <p:blipFill>
            <a:blip r:embed="rId7">
              <a:alphaModFix/>
            </a:blip>
            <a:stretch>
              <a:fillRect/>
            </a:stretch>
          </p:blipFill>
          <p:spPr>
            <a:xfrm rot="-3928290">
              <a:off x="6819871" y="2829424"/>
              <a:ext cx="713001" cy="637622"/>
            </a:xfrm>
            <a:prstGeom prst="rect">
              <a:avLst/>
            </a:prstGeom>
            <a:noFill/>
            <a:ln>
              <a:noFill/>
            </a:ln>
          </p:spPr>
        </p:pic>
        <p:pic>
          <p:nvPicPr>
            <p:cNvPr id="13" name="Google Shape;1044;p60">
              <a:extLst>
                <a:ext uri="{FF2B5EF4-FFF2-40B4-BE49-F238E27FC236}">
                  <a16:creationId xmlns:a16="http://schemas.microsoft.com/office/drawing/2014/main" id="{77431D7C-D260-D607-6DC9-EF5FAA4418B9}"/>
                </a:ext>
              </a:extLst>
            </p:cNvPr>
            <p:cNvPicPr preferRelativeResize="0"/>
            <p:nvPr/>
          </p:nvPicPr>
          <p:blipFill>
            <a:blip r:embed="rId9">
              <a:alphaModFix/>
            </a:blip>
            <a:stretch>
              <a:fillRect/>
            </a:stretch>
          </p:blipFill>
          <p:spPr>
            <a:xfrm rot="8100000">
              <a:off x="6900594" y="1491964"/>
              <a:ext cx="799856" cy="756029"/>
            </a:xfrm>
            <a:prstGeom prst="rect">
              <a:avLst/>
            </a:prstGeom>
            <a:noFill/>
            <a:ln>
              <a:noFill/>
            </a:ln>
          </p:spPr>
        </p:pic>
        <p:pic>
          <p:nvPicPr>
            <p:cNvPr id="14" name="Google Shape;1045;p60">
              <a:extLst>
                <a:ext uri="{FF2B5EF4-FFF2-40B4-BE49-F238E27FC236}">
                  <a16:creationId xmlns:a16="http://schemas.microsoft.com/office/drawing/2014/main" id="{51DAA75A-B66A-5CA7-D9EE-BD4745D9A046}"/>
                </a:ext>
              </a:extLst>
            </p:cNvPr>
            <p:cNvPicPr preferRelativeResize="0"/>
            <p:nvPr/>
          </p:nvPicPr>
          <p:blipFill>
            <a:blip r:embed="rId7">
              <a:alphaModFix/>
            </a:blip>
            <a:stretch>
              <a:fillRect/>
            </a:stretch>
          </p:blipFill>
          <p:spPr>
            <a:xfrm rot="-1799960">
              <a:off x="7098878" y="1130487"/>
              <a:ext cx="799680" cy="715163"/>
            </a:xfrm>
            <a:prstGeom prst="rect">
              <a:avLst/>
            </a:prstGeom>
            <a:noFill/>
            <a:ln>
              <a:noFill/>
            </a:ln>
          </p:spPr>
        </p:pic>
        <p:pic>
          <p:nvPicPr>
            <p:cNvPr id="15" name="Google Shape;1046;p60">
              <a:extLst>
                <a:ext uri="{FF2B5EF4-FFF2-40B4-BE49-F238E27FC236}">
                  <a16:creationId xmlns:a16="http://schemas.microsoft.com/office/drawing/2014/main" id="{5B12AFB8-0117-A32B-D4D0-F87FA944A1F0}"/>
                </a:ext>
              </a:extLst>
            </p:cNvPr>
            <p:cNvPicPr preferRelativeResize="0"/>
            <p:nvPr/>
          </p:nvPicPr>
          <p:blipFill>
            <a:blip r:embed="rId10">
              <a:alphaModFix/>
            </a:blip>
            <a:stretch>
              <a:fillRect/>
            </a:stretch>
          </p:blipFill>
          <p:spPr>
            <a:xfrm rot="16">
              <a:off x="5903745" y="1056263"/>
              <a:ext cx="1511980" cy="2245458"/>
            </a:xfrm>
            <a:prstGeom prst="rect">
              <a:avLst/>
            </a:prstGeom>
            <a:noFill/>
            <a:ln>
              <a:noFill/>
            </a:ln>
          </p:spPr>
        </p:pic>
        <p:pic>
          <p:nvPicPr>
            <p:cNvPr id="16" name="Google Shape;1047;p60">
              <a:extLst>
                <a:ext uri="{FF2B5EF4-FFF2-40B4-BE49-F238E27FC236}">
                  <a16:creationId xmlns:a16="http://schemas.microsoft.com/office/drawing/2014/main" id="{EA390ADE-9BC2-E026-7B12-28892B90AA63}"/>
                </a:ext>
              </a:extLst>
            </p:cNvPr>
            <p:cNvPicPr preferRelativeResize="0"/>
            <p:nvPr/>
          </p:nvPicPr>
          <p:blipFill>
            <a:blip r:embed="rId11">
              <a:alphaModFix/>
            </a:blip>
            <a:stretch>
              <a:fillRect/>
            </a:stretch>
          </p:blipFill>
          <p:spPr>
            <a:xfrm rot="899983">
              <a:off x="6462669" y="3283764"/>
              <a:ext cx="1508595" cy="1149089"/>
            </a:xfrm>
            <a:prstGeom prst="rect">
              <a:avLst/>
            </a:prstGeom>
            <a:noFill/>
            <a:ln>
              <a:noFill/>
            </a:ln>
          </p:spPr>
        </p:pic>
        <p:pic>
          <p:nvPicPr>
            <p:cNvPr id="17" name="Google Shape;1048;p60">
              <a:extLst>
                <a:ext uri="{FF2B5EF4-FFF2-40B4-BE49-F238E27FC236}">
                  <a16:creationId xmlns:a16="http://schemas.microsoft.com/office/drawing/2014/main" id="{FBFD8F10-DF31-29C1-9E8E-99CD8AAA73CA}"/>
                </a:ext>
              </a:extLst>
            </p:cNvPr>
            <p:cNvPicPr preferRelativeResize="0"/>
            <p:nvPr/>
          </p:nvPicPr>
          <p:blipFill>
            <a:blip r:embed="rId12">
              <a:alphaModFix/>
            </a:blip>
            <a:stretch>
              <a:fillRect/>
            </a:stretch>
          </p:blipFill>
          <p:spPr>
            <a:xfrm rot="-55">
              <a:off x="6029071" y="3074715"/>
              <a:ext cx="1105072" cy="1147885"/>
            </a:xfrm>
            <a:prstGeom prst="rect">
              <a:avLst/>
            </a:prstGeom>
            <a:noFill/>
            <a:ln>
              <a:noFill/>
            </a:ln>
          </p:spPr>
        </p:pic>
        <p:pic>
          <p:nvPicPr>
            <p:cNvPr id="18" name="Google Shape;1049;p60">
              <a:extLst>
                <a:ext uri="{FF2B5EF4-FFF2-40B4-BE49-F238E27FC236}">
                  <a16:creationId xmlns:a16="http://schemas.microsoft.com/office/drawing/2014/main" id="{C1DBD01A-E1F8-7D9E-4D2A-9B9D6EF5F94E}"/>
                </a:ext>
              </a:extLst>
            </p:cNvPr>
            <p:cNvPicPr preferRelativeResize="0"/>
            <p:nvPr/>
          </p:nvPicPr>
          <p:blipFill>
            <a:blip r:embed="rId13">
              <a:alphaModFix/>
            </a:blip>
            <a:stretch>
              <a:fillRect/>
            </a:stretch>
          </p:blipFill>
          <p:spPr>
            <a:xfrm rot="21">
              <a:off x="5455713" y="2922852"/>
              <a:ext cx="1412416" cy="1219032"/>
            </a:xfrm>
            <a:prstGeom prst="rect">
              <a:avLst/>
            </a:prstGeom>
            <a:noFill/>
            <a:ln>
              <a:noFill/>
            </a:ln>
          </p:spPr>
        </p:pic>
        <p:pic>
          <p:nvPicPr>
            <p:cNvPr id="19" name="Google Shape;1050;p60">
              <a:extLst>
                <a:ext uri="{FF2B5EF4-FFF2-40B4-BE49-F238E27FC236}">
                  <a16:creationId xmlns:a16="http://schemas.microsoft.com/office/drawing/2014/main" id="{085AC05D-0081-0C6A-8B4C-317AA487DE8F}"/>
                </a:ext>
              </a:extLst>
            </p:cNvPr>
            <p:cNvPicPr preferRelativeResize="0"/>
            <p:nvPr/>
          </p:nvPicPr>
          <p:blipFill>
            <a:blip r:embed="rId14">
              <a:alphaModFix/>
            </a:blip>
            <a:stretch>
              <a:fillRect/>
            </a:stretch>
          </p:blipFill>
          <p:spPr>
            <a:xfrm>
              <a:off x="7078069" y="3276676"/>
              <a:ext cx="687367" cy="245340"/>
            </a:xfrm>
            <a:prstGeom prst="rect">
              <a:avLst/>
            </a:prstGeom>
            <a:noFill/>
            <a:ln>
              <a:noFill/>
            </a:ln>
          </p:spPr>
        </p:pic>
        <p:pic>
          <p:nvPicPr>
            <p:cNvPr id="20" name="Google Shape;1051;p60">
              <a:extLst>
                <a:ext uri="{FF2B5EF4-FFF2-40B4-BE49-F238E27FC236}">
                  <a16:creationId xmlns:a16="http://schemas.microsoft.com/office/drawing/2014/main" id="{144F4BC8-AF08-55C7-D4A4-B69338360B1F}"/>
                </a:ext>
              </a:extLst>
            </p:cNvPr>
            <p:cNvPicPr preferRelativeResize="0"/>
            <p:nvPr/>
          </p:nvPicPr>
          <p:blipFill>
            <a:blip r:embed="rId9">
              <a:alphaModFix/>
            </a:blip>
            <a:stretch>
              <a:fillRect/>
            </a:stretch>
          </p:blipFill>
          <p:spPr>
            <a:xfrm rot="7200054">
              <a:off x="7673859" y="2587684"/>
              <a:ext cx="373248" cy="352780"/>
            </a:xfrm>
            <a:prstGeom prst="rect">
              <a:avLst/>
            </a:prstGeom>
            <a:noFill/>
            <a:ln>
              <a:noFill/>
            </a:ln>
          </p:spPr>
        </p:pic>
        <p:pic>
          <p:nvPicPr>
            <p:cNvPr id="21" name="Google Shape;1052;p60">
              <a:extLst>
                <a:ext uri="{FF2B5EF4-FFF2-40B4-BE49-F238E27FC236}">
                  <a16:creationId xmlns:a16="http://schemas.microsoft.com/office/drawing/2014/main" id="{C7A324B4-29C8-5A52-E36D-73E63A36CD9A}"/>
                </a:ext>
              </a:extLst>
            </p:cNvPr>
            <p:cNvPicPr preferRelativeResize="0"/>
            <p:nvPr/>
          </p:nvPicPr>
          <p:blipFill>
            <a:blip r:embed="rId7">
              <a:alphaModFix/>
            </a:blip>
            <a:stretch>
              <a:fillRect/>
            </a:stretch>
          </p:blipFill>
          <p:spPr>
            <a:xfrm rot="-6300229">
              <a:off x="5672988" y="780088"/>
              <a:ext cx="393716" cy="352097"/>
            </a:xfrm>
            <a:prstGeom prst="rect">
              <a:avLst/>
            </a:prstGeom>
            <a:noFill/>
            <a:ln>
              <a:noFill/>
            </a:ln>
          </p:spPr>
        </p:pic>
      </p:grpSp>
    </p:spTree>
    <p:extLst>
      <p:ext uri="{BB962C8B-B14F-4D97-AF65-F5344CB8AC3E}">
        <p14:creationId xmlns:p14="http://schemas.microsoft.com/office/powerpoint/2010/main" val="251942137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34"/>
          <p:cNvSpPr txBox="1">
            <a:spLocks noGrp="1"/>
          </p:cNvSpPr>
          <p:nvPr>
            <p:ph type="title"/>
          </p:nvPr>
        </p:nvSpPr>
        <p:spPr>
          <a:xfrm>
            <a:off x="550015" y="1056632"/>
            <a:ext cx="7480205" cy="3552868"/>
          </a:xfrm>
          <a:prstGeom prst="rect">
            <a:avLst/>
          </a:prstGeom>
          <a:ln>
            <a:noFill/>
          </a:ln>
        </p:spPr>
        <p:txBody>
          <a:bodyPr spcFirstLastPara="1" wrap="square" lIns="91425" tIns="91425" rIns="91425" bIns="91425" anchor="t" anchorCtr="0">
            <a:noAutofit/>
          </a:bodyPr>
          <a:lstStyle/>
          <a:p>
            <a:r>
              <a:rPr lang="en-US" sz="2800" b="1" dirty="0">
                <a:latin typeface="Times New Roman" panose="02020603050405020304" pitchFamily="18" charset="0"/>
                <a:cs typeface="Times New Roman" panose="02020603050405020304" pitchFamily="18" charset="0"/>
              </a:rPr>
              <a:t>Mission: </a:t>
            </a:r>
            <a:r>
              <a:rPr lang="en-US" sz="2800" dirty="0" err="1">
                <a:latin typeface="Times New Roman" panose="02020603050405020304" pitchFamily="18" charset="0"/>
                <a:cs typeface="Times New Roman" panose="02020603050405020304" pitchFamily="18" charset="0"/>
              </a:rPr>
              <a:t>Winridge</a:t>
            </a:r>
            <a:r>
              <a:rPr lang="en-US" sz="2800" dirty="0">
                <a:latin typeface="Times New Roman" panose="02020603050405020304" pitchFamily="18" charset="0"/>
                <a:cs typeface="Times New Roman" panose="02020603050405020304" pitchFamily="18" charset="0"/>
              </a:rPr>
              <a:t> Elementary School’s mission is to provide a structured environment that will prepare students to become college and career ready.</a:t>
            </a:r>
            <a:br>
              <a:rPr lang="en-US" sz="2800"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Vision: </a:t>
            </a:r>
            <a:r>
              <a:rPr lang="en-US" sz="2800" dirty="0" err="1">
                <a:latin typeface="Times New Roman" panose="02020603050405020304" pitchFamily="18" charset="0"/>
                <a:cs typeface="Times New Roman" panose="02020603050405020304" pitchFamily="18" charset="0"/>
              </a:rPr>
              <a:t>Winridge</a:t>
            </a:r>
            <a:r>
              <a:rPr lang="en-US" sz="2800" dirty="0">
                <a:latin typeface="Times New Roman" panose="02020603050405020304" pitchFamily="18" charset="0"/>
                <a:cs typeface="Times New Roman" panose="02020603050405020304" pitchFamily="18" charset="0"/>
              </a:rPr>
              <a:t> Elementary School, together with ALL stakeholders, will maintain a safe and high performing school where ALL students demonstrate good character, wellness, and  academic proficiency.</a:t>
            </a:r>
            <a:br>
              <a:rPr lang="en-US" sz="2800" dirty="0"/>
            </a:br>
            <a:endParaRPr sz="2800" dirty="0"/>
          </a:p>
        </p:txBody>
      </p:sp>
      <p:sp>
        <p:nvSpPr>
          <p:cNvPr id="527" name="Google Shape;527;p34"/>
          <p:cNvSpPr txBox="1"/>
          <p:nvPr/>
        </p:nvSpPr>
        <p:spPr>
          <a:xfrm>
            <a:off x="835539" y="329089"/>
            <a:ext cx="7713900" cy="538200"/>
          </a:xfrm>
          <a:prstGeom prst="rect">
            <a:avLst/>
          </a:prstGeom>
          <a:noFill/>
          <a:ln>
            <a:noFill/>
          </a:ln>
        </p:spPr>
        <p:txBody>
          <a:bodyPr spcFirstLastPara="1" wrap="square" lIns="91425" tIns="91425" rIns="0" bIns="91425" anchor="t" anchorCtr="0">
            <a:noAutofit/>
          </a:bodyPr>
          <a:lstStyle/>
          <a:p>
            <a:pPr marL="0" lvl="0" indent="0" algn="ctr" rtl="0">
              <a:spcBef>
                <a:spcPts val="0"/>
              </a:spcBef>
              <a:spcAft>
                <a:spcPts val="0"/>
              </a:spcAft>
              <a:buNone/>
            </a:pPr>
            <a:r>
              <a:rPr lang="en-US" sz="3600" b="1">
                <a:latin typeface="Times New Roman" panose="02020603050405020304" pitchFamily="18" charset="0"/>
                <a:cs typeface="Times New Roman" panose="02020603050405020304" pitchFamily="18" charset="0"/>
              </a:rPr>
              <a:t>Mission and Vision Statements</a:t>
            </a:r>
            <a:endParaRPr sz="1200" dirty="0">
              <a:solidFill>
                <a:schemeClr val="accent6"/>
              </a:solidFill>
              <a:latin typeface="Raleway SemiBold"/>
              <a:ea typeface="Raleway SemiBold"/>
              <a:cs typeface="Raleway SemiBold"/>
              <a:sym typeface="Raleway SemiBold"/>
            </a:endParaRPr>
          </a:p>
        </p:txBody>
      </p:sp>
      <p:pic>
        <p:nvPicPr>
          <p:cNvPr id="530" name="Google Shape;530;p34"/>
          <p:cNvPicPr preferRelativeResize="0"/>
          <p:nvPr/>
        </p:nvPicPr>
        <p:blipFill>
          <a:blip r:embed="rId3">
            <a:alphaModFix/>
          </a:blip>
          <a:stretch>
            <a:fillRect/>
          </a:stretch>
        </p:blipFill>
        <p:spPr>
          <a:xfrm rot="-6300114">
            <a:off x="485704" y="76759"/>
            <a:ext cx="759758" cy="1143087"/>
          </a:xfrm>
          <a:prstGeom prst="rect">
            <a:avLst/>
          </a:prstGeom>
          <a:noFill/>
          <a:ln>
            <a:noFill/>
          </a:ln>
        </p:spPr>
      </p:pic>
      <p:pic>
        <p:nvPicPr>
          <p:cNvPr id="531" name="Google Shape;531;p34"/>
          <p:cNvPicPr preferRelativeResize="0"/>
          <p:nvPr/>
        </p:nvPicPr>
        <p:blipFill>
          <a:blip r:embed="rId4">
            <a:alphaModFix/>
          </a:blip>
          <a:stretch>
            <a:fillRect/>
          </a:stretch>
        </p:blipFill>
        <p:spPr>
          <a:xfrm rot="8100107">
            <a:off x="7758858" y="4124910"/>
            <a:ext cx="1027086" cy="829521"/>
          </a:xfrm>
          <a:prstGeom prst="rect">
            <a:avLst/>
          </a:prstGeom>
          <a:noFill/>
          <a:ln>
            <a:noFill/>
          </a:ln>
        </p:spPr>
      </p:pic>
      <p:pic>
        <p:nvPicPr>
          <p:cNvPr id="2" name="Picture 1">
            <a:extLst>
              <a:ext uri="{FF2B5EF4-FFF2-40B4-BE49-F238E27FC236}">
                <a16:creationId xmlns:a16="http://schemas.microsoft.com/office/drawing/2014/main" id="{B0ABE9F1-8104-3AE1-D73C-33FDB32C9F10}"/>
              </a:ext>
            </a:extLst>
          </p:cNvPr>
          <p:cNvPicPr>
            <a:picLocks noChangeAspect="1" noChangeArrowheads="1"/>
          </p:cNvPicPr>
          <p:nvPr/>
        </p:nvPicPr>
        <p:blipFill>
          <a:blip r:embed="rId5" cstate="print"/>
          <a:stretch>
            <a:fillRect/>
          </a:stretch>
        </p:blipFill>
        <p:spPr bwMode="auto">
          <a:xfrm>
            <a:off x="7900113" y="314283"/>
            <a:ext cx="1028700" cy="637794"/>
          </a:xfrm>
          <a:prstGeom prst="rect">
            <a:avLst/>
          </a:prstGeom>
          <a:noFill/>
        </p:spPr>
      </p:pic>
      <p:pic>
        <p:nvPicPr>
          <p:cNvPr id="3" name="Picture 2">
            <a:extLst>
              <a:ext uri="{FF2B5EF4-FFF2-40B4-BE49-F238E27FC236}">
                <a16:creationId xmlns:a16="http://schemas.microsoft.com/office/drawing/2014/main" id="{8E59DBC0-6CD0-7D78-0F0D-A52B36EE2812}"/>
              </a:ext>
            </a:extLst>
          </p:cNvPr>
          <p:cNvPicPr>
            <a:picLocks noChangeAspect="1" noChangeArrowheads="1"/>
          </p:cNvPicPr>
          <p:nvPr/>
        </p:nvPicPr>
        <p:blipFill>
          <a:blip r:embed="rId5" cstate="print"/>
          <a:stretch>
            <a:fillRect/>
          </a:stretch>
        </p:blipFill>
        <p:spPr bwMode="auto">
          <a:xfrm>
            <a:off x="35665" y="4479945"/>
            <a:ext cx="1028700" cy="637794"/>
          </a:xfrm>
          <a:prstGeom prst="rect">
            <a:avLst/>
          </a:prstGeom>
          <a:noFill/>
        </p:spPr>
      </p:pic>
    </p:spTree>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275" y="232795"/>
            <a:ext cx="6937065" cy="910205"/>
          </a:xfrm>
        </p:spPr>
        <p:txBody>
          <a:bodyPr>
            <a:normAutofit fontScale="90000"/>
          </a:bodyPr>
          <a:lstStyle/>
          <a:p>
            <a:r>
              <a:rPr lang="en-US" b="1" dirty="0" err="1"/>
              <a:t>Winridge</a:t>
            </a:r>
            <a:r>
              <a:rPr lang="en-US" b="1" dirty="0"/>
              <a:t> Minor Incident Form</a:t>
            </a:r>
            <a:br>
              <a:rPr lang="en-US" b="1" dirty="0"/>
            </a:br>
            <a:r>
              <a:rPr lang="en-US" b="1" dirty="0"/>
              <a:t>(Conduct Slip)</a:t>
            </a:r>
          </a:p>
        </p:txBody>
      </p:sp>
      <p:pic>
        <p:nvPicPr>
          <p:cNvPr id="7" name="Content Placeholder 6" descr="Table&#10;&#10;Description automatically generated">
            <a:extLst>
              <a:ext uri="{FF2B5EF4-FFF2-40B4-BE49-F238E27FC236}">
                <a16:creationId xmlns:a16="http://schemas.microsoft.com/office/drawing/2014/main" id="{7EDFF661-3C73-4981-8B82-08BC96D6C021}"/>
              </a:ext>
            </a:extLst>
          </p:cNvPr>
          <p:cNvPicPr>
            <a:picLocks noGrp="1"/>
          </p:cNvPicPr>
          <p:nvPr>
            <p:ph idx="1"/>
          </p:nvPr>
        </p:nvPicPr>
        <p:blipFill rotWithShape="1">
          <a:blip r:embed="rId2"/>
          <a:srcRect l="47448" t="12813" r="22072" b="48746"/>
          <a:stretch/>
        </p:blipFill>
        <p:spPr bwMode="auto">
          <a:xfrm>
            <a:off x="755010" y="1143000"/>
            <a:ext cx="7537508" cy="3886200"/>
          </a:xfrm>
          <a:prstGeom prst="rect">
            <a:avLst/>
          </a:prstGeom>
          <a:ln>
            <a:noFill/>
          </a:ln>
          <a:extLst>
            <a:ext uri="{53640926-AAD7-44D8-BBD7-CCE9431645EC}">
              <a14:shadowObscured xmlns:a14="http://schemas.microsoft.com/office/drawing/2010/main"/>
            </a:ext>
          </a:extLst>
        </p:spPr>
      </p:pic>
      <p:pic>
        <p:nvPicPr>
          <p:cNvPr id="3" name="Google Shape;1213;p69">
            <a:extLst>
              <a:ext uri="{FF2B5EF4-FFF2-40B4-BE49-F238E27FC236}">
                <a16:creationId xmlns:a16="http://schemas.microsoft.com/office/drawing/2014/main" id="{5A5367B3-5C81-10B3-5452-F89222895665}"/>
              </a:ext>
            </a:extLst>
          </p:cNvPr>
          <p:cNvPicPr preferRelativeResize="0"/>
          <p:nvPr/>
        </p:nvPicPr>
        <p:blipFill>
          <a:blip r:embed="rId3">
            <a:alphaModFix/>
          </a:blip>
          <a:stretch>
            <a:fillRect/>
          </a:stretch>
        </p:blipFill>
        <p:spPr>
          <a:xfrm rot="6300250" flipH="1">
            <a:off x="7965051" y="195315"/>
            <a:ext cx="820041" cy="850146"/>
          </a:xfrm>
          <a:prstGeom prst="rect">
            <a:avLst/>
          </a:prstGeom>
          <a:noFill/>
          <a:ln>
            <a:noFill/>
          </a:ln>
        </p:spPr>
      </p:pic>
      <p:pic>
        <p:nvPicPr>
          <p:cNvPr id="4" name="Google Shape;578;p37">
            <a:extLst>
              <a:ext uri="{FF2B5EF4-FFF2-40B4-BE49-F238E27FC236}">
                <a16:creationId xmlns:a16="http://schemas.microsoft.com/office/drawing/2014/main" id="{5475DC02-B67C-BC6B-F886-AA963D151C31}"/>
              </a:ext>
            </a:extLst>
          </p:cNvPr>
          <p:cNvPicPr preferRelativeResize="0"/>
          <p:nvPr/>
        </p:nvPicPr>
        <p:blipFill>
          <a:blip r:embed="rId4">
            <a:alphaModFix/>
          </a:blip>
          <a:stretch>
            <a:fillRect/>
          </a:stretch>
        </p:blipFill>
        <p:spPr>
          <a:xfrm rot="8100000">
            <a:off x="309096" y="199012"/>
            <a:ext cx="891829" cy="842752"/>
          </a:xfrm>
          <a:prstGeom prst="rect">
            <a:avLst/>
          </a:prstGeom>
          <a:noFill/>
          <a:ln>
            <a:noFill/>
          </a:ln>
        </p:spPr>
      </p:pic>
    </p:spTree>
    <p:extLst>
      <p:ext uri="{BB962C8B-B14F-4D97-AF65-F5344CB8AC3E}">
        <p14:creationId xmlns:p14="http://schemas.microsoft.com/office/powerpoint/2010/main" val="38482231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131A6-37AE-FACC-F392-26AC6E609B90}"/>
              </a:ext>
            </a:extLst>
          </p:cNvPr>
          <p:cNvSpPr>
            <a:spLocks noGrp="1"/>
          </p:cNvSpPr>
          <p:nvPr>
            <p:ph type="title"/>
          </p:nvPr>
        </p:nvSpPr>
        <p:spPr>
          <a:xfrm>
            <a:off x="724257" y="2075329"/>
            <a:ext cx="2410483" cy="2303930"/>
          </a:xfrm>
        </p:spPr>
        <p:txBody>
          <a:bodyPr spcFirstLastPara="1" vert="horz" wrap="square" lIns="68580" tIns="34290" rIns="68580" bIns="34290" rtlCol="0" anchor="t" anchorCtr="0">
            <a:normAutofit/>
          </a:bodyPr>
          <a:lstStyle/>
          <a:p>
            <a:pPr>
              <a:lnSpc>
                <a:spcPct val="90000"/>
              </a:lnSpc>
            </a:pPr>
            <a:r>
              <a:rPr lang="en-US" sz="2400" dirty="0">
                <a:solidFill>
                  <a:srgbClr val="FFFFFF"/>
                </a:solidFill>
              </a:rPr>
              <a:t>Teacher Disciplinary Referral</a:t>
            </a:r>
            <a:br>
              <a:rPr lang="en-US" sz="2400" dirty="0">
                <a:solidFill>
                  <a:srgbClr val="FFFFFF"/>
                </a:solidFill>
              </a:rPr>
            </a:br>
            <a:r>
              <a:rPr lang="en-US" sz="2400" dirty="0">
                <a:solidFill>
                  <a:srgbClr val="FFFFFF"/>
                </a:solidFill>
              </a:rPr>
              <a:t>5 Conduct Slips</a:t>
            </a:r>
          </a:p>
        </p:txBody>
      </p:sp>
      <p:pic>
        <p:nvPicPr>
          <p:cNvPr id="4" name="Content Placeholder 3" descr="A computer screen shot of a document&#10;&#10;Description automatically generated">
            <a:extLst>
              <a:ext uri="{FF2B5EF4-FFF2-40B4-BE49-F238E27FC236}">
                <a16:creationId xmlns:a16="http://schemas.microsoft.com/office/drawing/2014/main" id="{6ECAC1B9-3CE4-B70D-4288-1607F09F16C1}"/>
              </a:ext>
            </a:extLst>
          </p:cNvPr>
          <p:cNvPicPr>
            <a:picLocks noGrp="1" noChangeAspect="1"/>
          </p:cNvPicPr>
          <p:nvPr>
            <p:ph idx="1"/>
          </p:nvPr>
        </p:nvPicPr>
        <p:blipFill rotWithShape="1">
          <a:blip r:embed="rId3"/>
          <a:srcRect l="37981" t="13105" r="23878" b="5413"/>
          <a:stretch/>
        </p:blipFill>
        <p:spPr bwMode="auto">
          <a:xfrm>
            <a:off x="3703937" y="119726"/>
            <a:ext cx="4615394" cy="4904048"/>
          </a:xfrm>
          <a:prstGeom prst="rect">
            <a:avLst/>
          </a:prstGeom>
          <a:extLst>
            <a:ext uri="{53640926-AAD7-44D8-BBD7-CCE9431645EC}">
              <a14:shadowObscured xmlns:a14="http://schemas.microsoft.com/office/drawing/2010/main"/>
            </a:ext>
          </a:extLst>
        </p:spPr>
      </p:pic>
      <p:pic>
        <p:nvPicPr>
          <p:cNvPr id="12" name="Picture 11" descr="A logo for a school&#10;&#10;Description automatically generated">
            <a:extLst>
              <a:ext uri="{FF2B5EF4-FFF2-40B4-BE49-F238E27FC236}">
                <a16:creationId xmlns:a16="http://schemas.microsoft.com/office/drawing/2014/main" id="{191F7955-530C-BD1C-276B-47102CA30E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5035" y="422948"/>
            <a:ext cx="1752523" cy="1199383"/>
          </a:xfrm>
          <a:prstGeom prst="rect">
            <a:avLst/>
          </a:prstGeom>
        </p:spPr>
      </p:pic>
      <p:pic>
        <p:nvPicPr>
          <p:cNvPr id="3" name="Google Shape;1213;p69">
            <a:extLst>
              <a:ext uri="{FF2B5EF4-FFF2-40B4-BE49-F238E27FC236}">
                <a16:creationId xmlns:a16="http://schemas.microsoft.com/office/drawing/2014/main" id="{6709E1FC-7CE8-791C-027F-568ACEE8CCC0}"/>
              </a:ext>
            </a:extLst>
          </p:cNvPr>
          <p:cNvPicPr preferRelativeResize="0"/>
          <p:nvPr/>
        </p:nvPicPr>
        <p:blipFill>
          <a:blip r:embed="rId5">
            <a:alphaModFix/>
          </a:blip>
          <a:stretch>
            <a:fillRect/>
          </a:stretch>
        </p:blipFill>
        <p:spPr>
          <a:xfrm rot="6300250" flipH="1">
            <a:off x="321535" y="2646624"/>
            <a:ext cx="475722" cy="557504"/>
          </a:xfrm>
          <a:prstGeom prst="rect">
            <a:avLst/>
          </a:prstGeom>
          <a:noFill/>
          <a:ln>
            <a:noFill/>
          </a:ln>
        </p:spPr>
      </p:pic>
      <p:grpSp>
        <p:nvGrpSpPr>
          <p:cNvPr id="5" name="Google Shape;1038;p60">
            <a:extLst>
              <a:ext uri="{FF2B5EF4-FFF2-40B4-BE49-F238E27FC236}">
                <a16:creationId xmlns:a16="http://schemas.microsoft.com/office/drawing/2014/main" id="{B62ECF9E-D130-3994-DFAD-DCFC596DA3C0}"/>
              </a:ext>
            </a:extLst>
          </p:cNvPr>
          <p:cNvGrpSpPr/>
          <p:nvPr/>
        </p:nvGrpSpPr>
        <p:grpSpPr>
          <a:xfrm flipH="1">
            <a:off x="1335025" y="3702277"/>
            <a:ext cx="1160667" cy="1353964"/>
            <a:chOff x="5009875" y="720424"/>
            <a:chExt cx="3096682" cy="3888074"/>
          </a:xfrm>
        </p:grpSpPr>
        <p:pic>
          <p:nvPicPr>
            <p:cNvPr id="6" name="Google Shape;1039;p60">
              <a:extLst>
                <a:ext uri="{FF2B5EF4-FFF2-40B4-BE49-F238E27FC236}">
                  <a16:creationId xmlns:a16="http://schemas.microsoft.com/office/drawing/2014/main" id="{47313961-5C57-E01C-AC84-E43BA8851E9E}"/>
                </a:ext>
              </a:extLst>
            </p:cNvPr>
            <p:cNvPicPr preferRelativeResize="0"/>
            <p:nvPr/>
          </p:nvPicPr>
          <p:blipFill>
            <a:blip r:embed="rId5">
              <a:alphaModFix/>
            </a:blip>
            <a:stretch>
              <a:fillRect/>
            </a:stretch>
          </p:blipFill>
          <p:spPr>
            <a:xfrm rot="-8999860">
              <a:off x="5482905" y="1761292"/>
              <a:ext cx="773901" cy="692095"/>
            </a:xfrm>
            <a:prstGeom prst="rect">
              <a:avLst/>
            </a:prstGeom>
            <a:noFill/>
            <a:ln>
              <a:noFill/>
            </a:ln>
          </p:spPr>
        </p:pic>
        <p:pic>
          <p:nvPicPr>
            <p:cNvPr id="7" name="Google Shape;1040;p60">
              <a:extLst>
                <a:ext uri="{FF2B5EF4-FFF2-40B4-BE49-F238E27FC236}">
                  <a16:creationId xmlns:a16="http://schemas.microsoft.com/office/drawing/2014/main" id="{DBE918DD-FD18-4A96-ED00-429F00AC47B2}"/>
                </a:ext>
              </a:extLst>
            </p:cNvPr>
            <p:cNvPicPr preferRelativeResize="0"/>
            <p:nvPr/>
          </p:nvPicPr>
          <p:blipFill>
            <a:blip r:embed="rId5">
              <a:alphaModFix/>
            </a:blip>
            <a:stretch>
              <a:fillRect/>
            </a:stretch>
          </p:blipFill>
          <p:spPr>
            <a:xfrm rot="-10799867">
              <a:off x="5661955" y="2356405"/>
              <a:ext cx="529818" cy="473813"/>
            </a:xfrm>
            <a:prstGeom prst="rect">
              <a:avLst/>
            </a:prstGeom>
            <a:noFill/>
            <a:ln>
              <a:noFill/>
            </a:ln>
          </p:spPr>
        </p:pic>
        <p:pic>
          <p:nvPicPr>
            <p:cNvPr id="8" name="Google Shape;1041;p60">
              <a:extLst>
                <a:ext uri="{FF2B5EF4-FFF2-40B4-BE49-F238E27FC236}">
                  <a16:creationId xmlns:a16="http://schemas.microsoft.com/office/drawing/2014/main" id="{AA5EEF74-F743-0411-C112-E30D5E53856F}"/>
                </a:ext>
              </a:extLst>
            </p:cNvPr>
            <p:cNvPicPr preferRelativeResize="0"/>
            <p:nvPr/>
          </p:nvPicPr>
          <p:blipFill>
            <a:blip r:embed="rId6">
              <a:alphaModFix/>
            </a:blip>
            <a:stretch>
              <a:fillRect/>
            </a:stretch>
          </p:blipFill>
          <p:spPr>
            <a:xfrm rot="-3517922">
              <a:off x="5370060" y="3474237"/>
              <a:ext cx="458992" cy="433859"/>
            </a:xfrm>
            <a:prstGeom prst="rect">
              <a:avLst/>
            </a:prstGeom>
            <a:noFill/>
            <a:ln>
              <a:noFill/>
            </a:ln>
          </p:spPr>
        </p:pic>
        <p:pic>
          <p:nvPicPr>
            <p:cNvPr id="9" name="Google Shape;1042;p60">
              <a:extLst>
                <a:ext uri="{FF2B5EF4-FFF2-40B4-BE49-F238E27FC236}">
                  <a16:creationId xmlns:a16="http://schemas.microsoft.com/office/drawing/2014/main" id="{4E209166-3F5A-5399-EA11-A07074654C5F}"/>
                </a:ext>
              </a:extLst>
            </p:cNvPr>
            <p:cNvPicPr preferRelativeResize="0"/>
            <p:nvPr/>
          </p:nvPicPr>
          <p:blipFill>
            <a:blip r:embed="rId5">
              <a:alphaModFix/>
            </a:blip>
            <a:stretch>
              <a:fillRect/>
            </a:stretch>
          </p:blipFill>
          <p:spPr>
            <a:xfrm rot="-7199965">
              <a:off x="5119627" y="2888580"/>
              <a:ext cx="799678" cy="715165"/>
            </a:xfrm>
            <a:prstGeom prst="rect">
              <a:avLst/>
            </a:prstGeom>
            <a:noFill/>
            <a:ln>
              <a:noFill/>
            </a:ln>
          </p:spPr>
        </p:pic>
        <p:pic>
          <p:nvPicPr>
            <p:cNvPr id="10" name="Google Shape;1043;p60">
              <a:extLst>
                <a:ext uri="{FF2B5EF4-FFF2-40B4-BE49-F238E27FC236}">
                  <a16:creationId xmlns:a16="http://schemas.microsoft.com/office/drawing/2014/main" id="{71A114D4-DDD3-C3ED-845F-86361E25E5D9}"/>
                </a:ext>
              </a:extLst>
            </p:cNvPr>
            <p:cNvPicPr preferRelativeResize="0"/>
            <p:nvPr/>
          </p:nvPicPr>
          <p:blipFill>
            <a:blip r:embed="rId5">
              <a:alphaModFix/>
            </a:blip>
            <a:stretch>
              <a:fillRect/>
            </a:stretch>
          </p:blipFill>
          <p:spPr>
            <a:xfrm rot="-3928290">
              <a:off x="6819871" y="2829424"/>
              <a:ext cx="713001" cy="637622"/>
            </a:xfrm>
            <a:prstGeom prst="rect">
              <a:avLst/>
            </a:prstGeom>
            <a:noFill/>
            <a:ln>
              <a:noFill/>
            </a:ln>
          </p:spPr>
        </p:pic>
        <p:pic>
          <p:nvPicPr>
            <p:cNvPr id="11" name="Google Shape;1044;p60">
              <a:extLst>
                <a:ext uri="{FF2B5EF4-FFF2-40B4-BE49-F238E27FC236}">
                  <a16:creationId xmlns:a16="http://schemas.microsoft.com/office/drawing/2014/main" id="{7B002C1E-FD27-3F7A-C586-4BC7B4DA2F10}"/>
                </a:ext>
              </a:extLst>
            </p:cNvPr>
            <p:cNvPicPr preferRelativeResize="0"/>
            <p:nvPr/>
          </p:nvPicPr>
          <p:blipFill>
            <a:blip r:embed="rId6">
              <a:alphaModFix/>
            </a:blip>
            <a:stretch>
              <a:fillRect/>
            </a:stretch>
          </p:blipFill>
          <p:spPr>
            <a:xfrm rot="8100000">
              <a:off x="6900594" y="1491964"/>
              <a:ext cx="799856" cy="756029"/>
            </a:xfrm>
            <a:prstGeom prst="rect">
              <a:avLst/>
            </a:prstGeom>
            <a:noFill/>
            <a:ln>
              <a:noFill/>
            </a:ln>
          </p:spPr>
        </p:pic>
        <p:pic>
          <p:nvPicPr>
            <p:cNvPr id="13" name="Google Shape;1045;p60">
              <a:extLst>
                <a:ext uri="{FF2B5EF4-FFF2-40B4-BE49-F238E27FC236}">
                  <a16:creationId xmlns:a16="http://schemas.microsoft.com/office/drawing/2014/main" id="{2E73C517-F82C-4E53-10CF-C57C7AABCCFA}"/>
                </a:ext>
              </a:extLst>
            </p:cNvPr>
            <p:cNvPicPr preferRelativeResize="0"/>
            <p:nvPr/>
          </p:nvPicPr>
          <p:blipFill>
            <a:blip r:embed="rId5">
              <a:alphaModFix/>
            </a:blip>
            <a:stretch>
              <a:fillRect/>
            </a:stretch>
          </p:blipFill>
          <p:spPr>
            <a:xfrm rot="-1799960">
              <a:off x="7098878" y="1130487"/>
              <a:ext cx="799680" cy="715163"/>
            </a:xfrm>
            <a:prstGeom prst="rect">
              <a:avLst/>
            </a:prstGeom>
            <a:noFill/>
            <a:ln>
              <a:noFill/>
            </a:ln>
          </p:spPr>
        </p:pic>
        <p:pic>
          <p:nvPicPr>
            <p:cNvPr id="14" name="Google Shape;1046;p60">
              <a:extLst>
                <a:ext uri="{FF2B5EF4-FFF2-40B4-BE49-F238E27FC236}">
                  <a16:creationId xmlns:a16="http://schemas.microsoft.com/office/drawing/2014/main" id="{9F0453EF-88B0-4CEB-8EFC-6B4754C74AD2}"/>
                </a:ext>
              </a:extLst>
            </p:cNvPr>
            <p:cNvPicPr preferRelativeResize="0"/>
            <p:nvPr/>
          </p:nvPicPr>
          <p:blipFill>
            <a:blip r:embed="rId7">
              <a:alphaModFix/>
            </a:blip>
            <a:stretch>
              <a:fillRect/>
            </a:stretch>
          </p:blipFill>
          <p:spPr>
            <a:xfrm rot="16">
              <a:off x="5903745" y="1056263"/>
              <a:ext cx="1511980" cy="2245458"/>
            </a:xfrm>
            <a:prstGeom prst="rect">
              <a:avLst/>
            </a:prstGeom>
            <a:noFill/>
            <a:ln>
              <a:noFill/>
            </a:ln>
          </p:spPr>
        </p:pic>
        <p:pic>
          <p:nvPicPr>
            <p:cNvPr id="15" name="Google Shape;1047;p60">
              <a:extLst>
                <a:ext uri="{FF2B5EF4-FFF2-40B4-BE49-F238E27FC236}">
                  <a16:creationId xmlns:a16="http://schemas.microsoft.com/office/drawing/2014/main" id="{AE600E9D-F794-F688-150F-B6D695ABA740}"/>
                </a:ext>
              </a:extLst>
            </p:cNvPr>
            <p:cNvPicPr preferRelativeResize="0"/>
            <p:nvPr/>
          </p:nvPicPr>
          <p:blipFill>
            <a:blip r:embed="rId8">
              <a:alphaModFix/>
            </a:blip>
            <a:stretch>
              <a:fillRect/>
            </a:stretch>
          </p:blipFill>
          <p:spPr>
            <a:xfrm rot="899983">
              <a:off x="6462669" y="3283764"/>
              <a:ext cx="1508595" cy="1149089"/>
            </a:xfrm>
            <a:prstGeom prst="rect">
              <a:avLst/>
            </a:prstGeom>
            <a:noFill/>
            <a:ln>
              <a:noFill/>
            </a:ln>
          </p:spPr>
        </p:pic>
        <p:pic>
          <p:nvPicPr>
            <p:cNvPr id="16" name="Google Shape;1048;p60">
              <a:extLst>
                <a:ext uri="{FF2B5EF4-FFF2-40B4-BE49-F238E27FC236}">
                  <a16:creationId xmlns:a16="http://schemas.microsoft.com/office/drawing/2014/main" id="{E6363199-FB2C-33FC-1DEE-132888FF9BBA}"/>
                </a:ext>
              </a:extLst>
            </p:cNvPr>
            <p:cNvPicPr preferRelativeResize="0"/>
            <p:nvPr/>
          </p:nvPicPr>
          <p:blipFill>
            <a:blip r:embed="rId9">
              <a:alphaModFix/>
            </a:blip>
            <a:stretch>
              <a:fillRect/>
            </a:stretch>
          </p:blipFill>
          <p:spPr>
            <a:xfrm rot="-55">
              <a:off x="6029071" y="3074715"/>
              <a:ext cx="1105072" cy="1147885"/>
            </a:xfrm>
            <a:prstGeom prst="rect">
              <a:avLst/>
            </a:prstGeom>
            <a:noFill/>
            <a:ln>
              <a:noFill/>
            </a:ln>
          </p:spPr>
        </p:pic>
        <p:pic>
          <p:nvPicPr>
            <p:cNvPr id="17" name="Google Shape;1049;p60">
              <a:extLst>
                <a:ext uri="{FF2B5EF4-FFF2-40B4-BE49-F238E27FC236}">
                  <a16:creationId xmlns:a16="http://schemas.microsoft.com/office/drawing/2014/main" id="{126DBD5B-DE87-1167-CC2C-96F2D7C346FC}"/>
                </a:ext>
              </a:extLst>
            </p:cNvPr>
            <p:cNvPicPr preferRelativeResize="0"/>
            <p:nvPr/>
          </p:nvPicPr>
          <p:blipFill>
            <a:blip r:embed="rId10">
              <a:alphaModFix/>
            </a:blip>
            <a:stretch>
              <a:fillRect/>
            </a:stretch>
          </p:blipFill>
          <p:spPr>
            <a:xfrm rot="21">
              <a:off x="5455713" y="2922852"/>
              <a:ext cx="1412416" cy="1219032"/>
            </a:xfrm>
            <a:prstGeom prst="rect">
              <a:avLst/>
            </a:prstGeom>
            <a:noFill/>
            <a:ln>
              <a:noFill/>
            </a:ln>
          </p:spPr>
        </p:pic>
        <p:pic>
          <p:nvPicPr>
            <p:cNvPr id="18" name="Google Shape;1050;p60">
              <a:extLst>
                <a:ext uri="{FF2B5EF4-FFF2-40B4-BE49-F238E27FC236}">
                  <a16:creationId xmlns:a16="http://schemas.microsoft.com/office/drawing/2014/main" id="{7CF9AA61-7F24-EFA1-DF5A-EB11D2E31916}"/>
                </a:ext>
              </a:extLst>
            </p:cNvPr>
            <p:cNvPicPr preferRelativeResize="0"/>
            <p:nvPr/>
          </p:nvPicPr>
          <p:blipFill>
            <a:blip r:embed="rId11">
              <a:alphaModFix/>
            </a:blip>
            <a:stretch>
              <a:fillRect/>
            </a:stretch>
          </p:blipFill>
          <p:spPr>
            <a:xfrm>
              <a:off x="7078069" y="3276676"/>
              <a:ext cx="687367" cy="245340"/>
            </a:xfrm>
            <a:prstGeom prst="rect">
              <a:avLst/>
            </a:prstGeom>
            <a:noFill/>
            <a:ln>
              <a:noFill/>
            </a:ln>
          </p:spPr>
        </p:pic>
        <p:pic>
          <p:nvPicPr>
            <p:cNvPr id="19" name="Google Shape;1051;p60">
              <a:extLst>
                <a:ext uri="{FF2B5EF4-FFF2-40B4-BE49-F238E27FC236}">
                  <a16:creationId xmlns:a16="http://schemas.microsoft.com/office/drawing/2014/main" id="{F40949CE-24BD-5273-F265-E0C966D34783}"/>
                </a:ext>
              </a:extLst>
            </p:cNvPr>
            <p:cNvPicPr preferRelativeResize="0"/>
            <p:nvPr/>
          </p:nvPicPr>
          <p:blipFill>
            <a:blip r:embed="rId6">
              <a:alphaModFix/>
            </a:blip>
            <a:stretch>
              <a:fillRect/>
            </a:stretch>
          </p:blipFill>
          <p:spPr>
            <a:xfrm rot="7200054">
              <a:off x="7673859" y="2587684"/>
              <a:ext cx="373248" cy="352780"/>
            </a:xfrm>
            <a:prstGeom prst="rect">
              <a:avLst/>
            </a:prstGeom>
            <a:noFill/>
            <a:ln>
              <a:noFill/>
            </a:ln>
          </p:spPr>
        </p:pic>
        <p:pic>
          <p:nvPicPr>
            <p:cNvPr id="20" name="Google Shape;1052;p60">
              <a:extLst>
                <a:ext uri="{FF2B5EF4-FFF2-40B4-BE49-F238E27FC236}">
                  <a16:creationId xmlns:a16="http://schemas.microsoft.com/office/drawing/2014/main" id="{BA89BFE4-14D5-9178-56DF-FB0579B5EFE7}"/>
                </a:ext>
              </a:extLst>
            </p:cNvPr>
            <p:cNvPicPr preferRelativeResize="0"/>
            <p:nvPr/>
          </p:nvPicPr>
          <p:blipFill>
            <a:blip r:embed="rId5">
              <a:alphaModFix/>
            </a:blip>
            <a:stretch>
              <a:fillRect/>
            </a:stretch>
          </p:blipFill>
          <p:spPr>
            <a:xfrm rot="-6300229">
              <a:off x="5672988" y="780088"/>
              <a:ext cx="393716" cy="352097"/>
            </a:xfrm>
            <a:prstGeom prst="rect">
              <a:avLst/>
            </a:prstGeom>
            <a:noFill/>
            <a:ln>
              <a:noFill/>
            </a:ln>
          </p:spPr>
        </p:pic>
      </p:grpSp>
    </p:spTree>
    <p:extLst>
      <p:ext uri="{BB962C8B-B14F-4D97-AF65-F5344CB8AC3E}">
        <p14:creationId xmlns:p14="http://schemas.microsoft.com/office/powerpoint/2010/main" val="1868593959"/>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 y="573280"/>
            <a:ext cx="5124450" cy="969771"/>
          </a:xfrm>
        </p:spPr>
        <p:txBody>
          <a:bodyPr>
            <a:normAutofit/>
          </a:bodyPr>
          <a:lstStyle/>
          <a:p>
            <a:r>
              <a:rPr lang="en-US" b="1">
                <a:latin typeface="Baskerville Old Face" panose="02020602080505020303" pitchFamily="18" charset="0"/>
              </a:rPr>
              <a:t>Extreme Behaviors</a:t>
            </a:r>
          </a:p>
        </p:txBody>
      </p:sp>
      <p:sp>
        <p:nvSpPr>
          <p:cNvPr id="3" name="Content Placeholder 2"/>
          <p:cNvSpPr>
            <a:spLocks noGrp="1"/>
          </p:cNvSpPr>
          <p:nvPr>
            <p:ph idx="1"/>
          </p:nvPr>
        </p:nvSpPr>
        <p:spPr>
          <a:xfrm>
            <a:off x="464820" y="1645920"/>
            <a:ext cx="5124450" cy="3018094"/>
          </a:xfrm>
        </p:spPr>
        <p:txBody>
          <a:bodyPr>
            <a:normAutofit/>
          </a:bodyPr>
          <a:lstStyle/>
          <a:p>
            <a:pPr marL="0" indent="0">
              <a:buNone/>
            </a:pPr>
            <a:r>
              <a:rPr lang="en-US" sz="2400" b="1" dirty="0"/>
              <a:t>Categories that supersede the tracking process:</a:t>
            </a:r>
          </a:p>
          <a:p>
            <a:r>
              <a:rPr lang="en-US" sz="2400" dirty="0"/>
              <a:t>Fighting</a:t>
            </a:r>
          </a:p>
          <a:p>
            <a:r>
              <a:rPr lang="en-US" sz="2400" dirty="0"/>
              <a:t>Profanity towards the teacher or another student</a:t>
            </a:r>
          </a:p>
          <a:p>
            <a:r>
              <a:rPr lang="en-US" sz="2400" dirty="0"/>
              <a:t>Bullying</a:t>
            </a:r>
          </a:p>
          <a:p>
            <a:r>
              <a:rPr lang="en-US" sz="2400" dirty="0"/>
              <a:t>Inappropriate Touching</a:t>
            </a:r>
          </a:p>
          <a:p>
            <a:endParaRPr lang="en-US" dirty="0"/>
          </a:p>
        </p:txBody>
      </p:sp>
      <p:pic>
        <p:nvPicPr>
          <p:cNvPr id="8" name="Picture 7" descr="Icon&#10;&#10;Description automatically generated">
            <a:extLst>
              <a:ext uri="{FF2B5EF4-FFF2-40B4-BE49-F238E27FC236}">
                <a16:creationId xmlns:a16="http://schemas.microsoft.com/office/drawing/2014/main" id="{F85BC903-436B-4EF3-B07C-885667B890A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527652" y="861453"/>
            <a:ext cx="3437593" cy="3708767"/>
          </a:xfrm>
          <a:prstGeom prst="rect">
            <a:avLst/>
          </a:prstGeom>
        </p:spPr>
      </p:pic>
      <p:pic>
        <p:nvPicPr>
          <p:cNvPr id="4" name="Google Shape;1213;p69">
            <a:extLst>
              <a:ext uri="{FF2B5EF4-FFF2-40B4-BE49-F238E27FC236}">
                <a16:creationId xmlns:a16="http://schemas.microsoft.com/office/drawing/2014/main" id="{F005B288-5613-FDE6-6394-E76BD0FDA0BF}"/>
              </a:ext>
            </a:extLst>
          </p:cNvPr>
          <p:cNvPicPr preferRelativeResize="0"/>
          <p:nvPr/>
        </p:nvPicPr>
        <p:blipFill>
          <a:blip r:embed="rId4">
            <a:alphaModFix/>
          </a:blip>
          <a:stretch>
            <a:fillRect/>
          </a:stretch>
        </p:blipFill>
        <p:spPr>
          <a:xfrm rot="6300250" flipH="1">
            <a:off x="4542892" y="4145147"/>
            <a:ext cx="820041" cy="850146"/>
          </a:xfrm>
          <a:prstGeom prst="rect">
            <a:avLst/>
          </a:prstGeom>
          <a:noFill/>
          <a:ln>
            <a:noFill/>
          </a:ln>
        </p:spPr>
      </p:pic>
      <p:pic>
        <p:nvPicPr>
          <p:cNvPr id="5" name="Google Shape;578;p37">
            <a:extLst>
              <a:ext uri="{FF2B5EF4-FFF2-40B4-BE49-F238E27FC236}">
                <a16:creationId xmlns:a16="http://schemas.microsoft.com/office/drawing/2014/main" id="{E34CD42E-3665-FD62-0E79-C3439C3C3C8D}"/>
              </a:ext>
            </a:extLst>
          </p:cNvPr>
          <p:cNvPicPr preferRelativeResize="0"/>
          <p:nvPr/>
        </p:nvPicPr>
        <p:blipFill>
          <a:blip r:embed="rId5">
            <a:alphaModFix/>
          </a:blip>
          <a:stretch>
            <a:fillRect/>
          </a:stretch>
        </p:blipFill>
        <p:spPr>
          <a:xfrm rot="8100000">
            <a:off x="246499" y="4426193"/>
            <a:ext cx="693508" cy="627234"/>
          </a:xfrm>
          <a:prstGeom prst="rect">
            <a:avLst/>
          </a:prstGeom>
          <a:noFill/>
          <a:ln>
            <a:noFill/>
          </a:ln>
        </p:spPr>
      </p:pic>
      <p:pic>
        <p:nvPicPr>
          <p:cNvPr id="6" name="Picture 5" descr="Logo, company name&#10;&#10;Description automatically generated">
            <a:extLst>
              <a:ext uri="{FF2B5EF4-FFF2-40B4-BE49-F238E27FC236}">
                <a16:creationId xmlns:a16="http://schemas.microsoft.com/office/drawing/2014/main" id="{BCD660C3-279A-ED86-4F5B-3369F8D79866}"/>
              </a:ext>
            </a:extLst>
          </p:cNvPr>
          <p:cNvPicPr>
            <a:picLocks noChangeAspect="1"/>
          </p:cNvPicPr>
          <p:nvPr/>
        </p:nvPicPr>
        <p:blipFill>
          <a:blip r:embed="rId6"/>
          <a:stretch>
            <a:fillRect/>
          </a:stretch>
        </p:blipFill>
        <p:spPr>
          <a:xfrm>
            <a:off x="126300" y="160985"/>
            <a:ext cx="1227220" cy="1185920"/>
          </a:xfrm>
          <a:prstGeom prst="rect">
            <a:avLst/>
          </a:prstGeom>
        </p:spPr>
      </p:pic>
    </p:spTree>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884" y="114301"/>
            <a:ext cx="5161548" cy="1016668"/>
          </a:xfrm>
        </p:spPr>
        <p:txBody>
          <a:bodyPr>
            <a:normAutofit/>
          </a:bodyPr>
          <a:lstStyle/>
          <a:p>
            <a:r>
              <a:rPr lang="en-US" b="1" dirty="0">
                <a:latin typeface="Times New Roman" panose="02020603050405020304" pitchFamily="18" charset="0"/>
                <a:cs typeface="Times New Roman" panose="02020603050405020304" pitchFamily="18" charset="0"/>
              </a:rPr>
              <a:t>Student Support Team</a:t>
            </a:r>
          </a:p>
        </p:txBody>
      </p:sp>
      <p:sp>
        <p:nvSpPr>
          <p:cNvPr id="3" name="Content Placeholder 2"/>
          <p:cNvSpPr>
            <a:spLocks noGrp="1"/>
          </p:cNvSpPr>
          <p:nvPr>
            <p:ph idx="1"/>
          </p:nvPr>
        </p:nvSpPr>
        <p:spPr>
          <a:xfrm>
            <a:off x="132347" y="1010653"/>
            <a:ext cx="5486399" cy="4018547"/>
          </a:xfrm>
        </p:spPr>
        <p:txBody>
          <a:bodyPr>
            <a:normAutofit/>
          </a:bodyPr>
          <a:lstStyle/>
          <a:p>
            <a:r>
              <a:rPr lang="en-US" sz="2400" b="1" dirty="0">
                <a:latin typeface="Times New Roman" panose="02020603050405020304" pitchFamily="18" charset="0"/>
                <a:cs typeface="Times New Roman" panose="02020603050405020304" pitchFamily="18" charset="0"/>
              </a:rPr>
              <a:t>The Student Support Team (SST) is a school team designed to assist students that may be struggling academically, behaviorally or emotionally at school, which is inhibiting the student in being successful. </a:t>
            </a:r>
          </a:p>
          <a:p>
            <a:r>
              <a:rPr lang="en-US" sz="2400" b="1" dirty="0">
                <a:latin typeface="Times New Roman" panose="02020603050405020304" pitchFamily="18" charset="0"/>
                <a:cs typeface="Times New Roman" panose="02020603050405020304" pitchFamily="18" charset="0"/>
              </a:rPr>
              <a:t>The team is a positive, problem-solving intervention process which includes at least 3-5 people.</a:t>
            </a:r>
          </a:p>
          <a:p>
            <a:endParaRPr lang="en-US" dirty="0"/>
          </a:p>
        </p:txBody>
      </p:sp>
      <p:pic>
        <p:nvPicPr>
          <p:cNvPr id="4" name="Picture 3" descr="Individuals don’t make companies – Teams do… | Gayaz Ahmed"/>
          <p:cNvPicPr>
            <a:picLocks noChangeAspect="1"/>
          </p:cNvPicPr>
          <p:nvPr/>
        </p:nvPicPr>
        <p:blipFill rotWithShape="1">
          <a:blip r:embed="rId3" cstate="print">
            <a:extLst>
              <a:ext uri="{28A0092B-C50C-407E-A947-70E740481C1C}">
                <a14:useLocalDpi xmlns:a14="http://schemas.microsoft.com/office/drawing/2010/main" val="0"/>
              </a:ext>
            </a:extLst>
          </a:blip>
          <a:srcRect l="23012" r="22481"/>
          <a:stretch/>
        </p:blipFill>
        <p:spPr>
          <a:xfrm>
            <a:off x="5823284" y="8"/>
            <a:ext cx="3092116" cy="5143492"/>
          </a:xfrm>
          <a:prstGeom prst="rect">
            <a:avLst/>
          </a:prstGeom>
        </p:spPr>
      </p:pic>
      <p:pic>
        <p:nvPicPr>
          <p:cNvPr id="5" name="Google Shape;578;p37">
            <a:extLst>
              <a:ext uri="{FF2B5EF4-FFF2-40B4-BE49-F238E27FC236}">
                <a16:creationId xmlns:a16="http://schemas.microsoft.com/office/drawing/2014/main" id="{31009749-9F73-FDCB-9C06-A70AF5BFD9E8}"/>
              </a:ext>
            </a:extLst>
          </p:cNvPr>
          <p:cNvPicPr preferRelativeResize="0"/>
          <p:nvPr/>
        </p:nvPicPr>
        <p:blipFill>
          <a:blip r:embed="rId4">
            <a:alphaModFix/>
          </a:blip>
          <a:stretch>
            <a:fillRect/>
          </a:stretch>
        </p:blipFill>
        <p:spPr>
          <a:xfrm rot="8100000">
            <a:off x="265917" y="287229"/>
            <a:ext cx="416946" cy="550496"/>
          </a:xfrm>
          <a:prstGeom prst="rect">
            <a:avLst/>
          </a:prstGeom>
          <a:noFill/>
          <a:ln>
            <a:noFill/>
          </a:ln>
        </p:spPr>
      </p:pic>
    </p:spTree>
    <p:extLst>
      <p:ext uri="{BB962C8B-B14F-4D97-AF65-F5344CB8AC3E}">
        <p14:creationId xmlns:p14="http://schemas.microsoft.com/office/powerpoint/2010/main" val="2347266584"/>
      </p:ext>
    </p:extLst>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hape 344"/>
          <p:cNvSpPr txBox="1">
            <a:spLocks noGrp="1"/>
          </p:cNvSpPr>
          <p:nvPr>
            <p:ph type="title"/>
          </p:nvPr>
        </p:nvSpPr>
        <p:spPr>
          <a:xfrm>
            <a:off x="2457450" y="342900"/>
            <a:ext cx="4572000" cy="857250"/>
          </a:xfrm>
        </p:spPr>
        <p:txBody>
          <a:bodyPr spcFirstLastPara="1" wrap="square" lIns="91425" tIns="34275" rIns="91425" bIns="34275" anchor="t" anchorCtr="0">
            <a:normAutofit fontScale="90000"/>
          </a:bodyPr>
          <a:lstStyle/>
          <a:p>
            <a:pPr algn="ctr" eaLnBrk="1" hangingPunct="1">
              <a:spcBef>
                <a:spcPct val="0"/>
              </a:spcBef>
              <a:spcAft>
                <a:spcPct val="0"/>
              </a:spcAft>
              <a:buClr>
                <a:srgbClr val="FFFFFF"/>
              </a:buClr>
              <a:buSzPts val="3200"/>
              <a:buFont typeface="Verdana" panose="020B0604030504040204" pitchFamily="34" charset="0"/>
              <a:buNone/>
            </a:pPr>
            <a:r>
              <a:rPr lang="en-US" altLang="en-US" dirty="0">
                <a:solidFill>
                  <a:srgbClr val="FF0000"/>
                </a:solidFill>
                <a:latin typeface="Bookman Old Style" panose="02050604050505020204" pitchFamily="18" charset="0"/>
                <a:cs typeface="Arial" panose="020B0604020202020204" pitchFamily="34" charset="0"/>
                <a:sym typeface="Arial Black" panose="020B0A04020102020204" pitchFamily="34" charset="0"/>
              </a:rPr>
              <a:t>Student Referral Process</a:t>
            </a:r>
          </a:p>
        </p:txBody>
      </p:sp>
      <p:graphicFrame>
        <p:nvGraphicFramePr>
          <p:cNvPr id="10" name="Diagram 9"/>
          <p:cNvGraphicFramePr/>
          <p:nvPr>
            <p:extLst>
              <p:ext uri="{D42A27DB-BD31-4B8C-83A1-F6EECF244321}">
                <p14:modId xmlns:p14="http://schemas.microsoft.com/office/powerpoint/2010/main" val="1970551411"/>
              </p:ext>
            </p:extLst>
          </p:nvPr>
        </p:nvGraphicFramePr>
        <p:xfrm>
          <a:off x="1257300" y="1314450"/>
          <a:ext cx="6629400" cy="3724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2" name="TextBox 3"/>
          <p:cNvSpPr txBox="1">
            <a:spLocks noChangeArrowheads="1"/>
          </p:cNvSpPr>
          <p:nvPr/>
        </p:nvSpPr>
        <p:spPr bwMode="auto">
          <a:xfrm rot="10800000" flipH="1" flipV="1">
            <a:off x="3533847" y="2475721"/>
            <a:ext cx="20704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000" b="1" dirty="0"/>
              <a:t>Child Find Law</a:t>
            </a:r>
          </a:p>
        </p:txBody>
      </p:sp>
      <p:sp>
        <p:nvSpPr>
          <p:cNvPr id="17413" name="TextBox 5"/>
          <p:cNvSpPr txBox="1">
            <a:spLocks noChangeArrowheads="1"/>
          </p:cNvSpPr>
          <p:nvPr/>
        </p:nvSpPr>
        <p:spPr bwMode="auto">
          <a:xfrm>
            <a:off x="2580085" y="3478232"/>
            <a:ext cx="14556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2000" b="1" dirty="0"/>
              <a:t>SST or </a:t>
            </a:r>
          </a:p>
          <a:p>
            <a:pPr algn="ctr" eaLnBrk="1" hangingPunct="1"/>
            <a:r>
              <a:rPr lang="en-US" altLang="en-US" sz="2000" b="1" dirty="0"/>
              <a:t>S-Team</a:t>
            </a:r>
          </a:p>
        </p:txBody>
      </p:sp>
      <p:sp>
        <p:nvSpPr>
          <p:cNvPr id="17414" name="TextBox 6"/>
          <p:cNvSpPr txBox="1">
            <a:spLocks noChangeArrowheads="1"/>
          </p:cNvSpPr>
          <p:nvPr/>
        </p:nvSpPr>
        <p:spPr bwMode="auto">
          <a:xfrm flipH="1">
            <a:off x="2408665" y="3078122"/>
            <a:ext cx="17164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2000" b="1" u="sng" dirty="0"/>
              <a:t>Evaluation</a:t>
            </a:r>
          </a:p>
        </p:txBody>
      </p:sp>
      <p:sp>
        <p:nvSpPr>
          <p:cNvPr id="17415" name="TextBox 7"/>
          <p:cNvSpPr txBox="1">
            <a:spLocks noChangeArrowheads="1"/>
          </p:cNvSpPr>
          <p:nvPr/>
        </p:nvSpPr>
        <p:spPr bwMode="auto">
          <a:xfrm rot="10800000" flipV="1">
            <a:off x="5071217" y="2959810"/>
            <a:ext cx="1558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000" b="1" u="sng" dirty="0"/>
              <a:t>Placement</a:t>
            </a:r>
          </a:p>
        </p:txBody>
      </p:sp>
      <p:sp>
        <p:nvSpPr>
          <p:cNvPr id="17416" name="TextBox 8"/>
          <p:cNvSpPr txBox="1">
            <a:spLocks noChangeArrowheads="1"/>
          </p:cNvSpPr>
          <p:nvPr/>
        </p:nvSpPr>
        <p:spPr bwMode="auto">
          <a:xfrm flipH="1">
            <a:off x="4498924" y="3570177"/>
            <a:ext cx="243873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2000" b="1" dirty="0"/>
              <a:t>504, SPED (IEP),</a:t>
            </a:r>
          </a:p>
          <a:p>
            <a:pPr algn="ctr" eaLnBrk="1" hangingPunct="1"/>
            <a:r>
              <a:rPr lang="en-US" altLang="en-US" sz="2000" b="1" dirty="0"/>
              <a:t> No Placement</a:t>
            </a:r>
          </a:p>
        </p:txBody>
      </p:sp>
      <p:pic>
        <p:nvPicPr>
          <p:cNvPr id="2" name="Google Shape;578;p37">
            <a:extLst>
              <a:ext uri="{FF2B5EF4-FFF2-40B4-BE49-F238E27FC236}">
                <a16:creationId xmlns:a16="http://schemas.microsoft.com/office/drawing/2014/main" id="{B6625598-524E-AC57-DF33-B2DBDEDF9DF2}"/>
              </a:ext>
            </a:extLst>
          </p:cNvPr>
          <p:cNvPicPr preferRelativeResize="0"/>
          <p:nvPr/>
        </p:nvPicPr>
        <p:blipFill>
          <a:blip r:embed="rId8">
            <a:alphaModFix/>
          </a:blip>
          <a:stretch>
            <a:fillRect/>
          </a:stretch>
        </p:blipFill>
        <p:spPr>
          <a:xfrm rot="8100000">
            <a:off x="7466163" y="3607569"/>
            <a:ext cx="946542" cy="924630"/>
          </a:xfrm>
          <a:prstGeom prst="rect">
            <a:avLst/>
          </a:prstGeom>
          <a:noFill/>
          <a:ln>
            <a:noFill/>
          </a:ln>
        </p:spPr>
      </p:pic>
      <p:grpSp>
        <p:nvGrpSpPr>
          <p:cNvPr id="3" name="Google Shape;1038;p60">
            <a:extLst>
              <a:ext uri="{FF2B5EF4-FFF2-40B4-BE49-F238E27FC236}">
                <a16:creationId xmlns:a16="http://schemas.microsoft.com/office/drawing/2014/main" id="{F9349BF8-787D-F114-0CE7-42AC2DC02B74}"/>
              </a:ext>
            </a:extLst>
          </p:cNvPr>
          <p:cNvGrpSpPr/>
          <p:nvPr/>
        </p:nvGrpSpPr>
        <p:grpSpPr>
          <a:xfrm flipH="1">
            <a:off x="384572" y="201166"/>
            <a:ext cx="1631156" cy="2333010"/>
            <a:chOff x="5009875" y="720424"/>
            <a:chExt cx="3096682" cy="3888074"/>
          </a:xfrm>
        </p:grpSpPr>
        <p:pic>
          <p:nvPicPr>
            <p:cNvPr id="4" name="Google Shape;1039;p60">
              <a:extLst>
                <a:ext uri="{FF2B5EF4-FFF2-40B4-BE49-F238E27FC236}">
                  <a16:creationId xmlns:a16="http://schemas.microsoft.com/office/drawing/2014/main" id="{F63EC295-D10D-53C8-4B8C-8CE825495A83}"/>
                </a:ext>
              </a:extLst>
            </p:cNvPr>
            <p:cNvPicPr preferRelativeResize="0"/>
            <p:nvPr/>
          </p:nvPicPr>
          <p:blipFill>
            <a:blip r:embed="rId9">
              <a:alphaModFix/>
            </a:blip>
            <a:stretch>
              <a:fillRect/>
            </a:stretch>
          </p:blipFill>
          <p:spPr>
            <a:xfrm rot="-8999860">
              <a:off x="5482905" y="1761292"/>
              <a:ext cx="773901" cy="692095"/>
            </a:xfrm>
            <a:prstGeom prst="rect">
              <a:avLst/>
            </a:prstGeom>
            <a:noFill/>
            <a:ln>
              <a:noFill/>
            </a:ln>
          </p:spPr>
        </p:pic>
        <p:pic>
          <p:nvPicPr>
            <p:cNvPr id="5" name="Google Shape;1040;p60">
              <a:extLst>
                <a:ext uri="{FF2B5EF4-FFF2-40B4-BE49-F238E27FC236}">
                  <a16:creationId xmlns:a16="http://schemas.microsoft.com/office/drawing/2014/main" id="{2885C35B-9F1A-88FC-A3E0-E9436B5C61CD}"/>
                </a:ext>
              </a:extLst>
            </p:cNvPr>
            <p:cNvPicPr preferRelativeResize="0"/>
            <p:nvPr/>
          </p:nvPicPr>
          <p:blipFill>
            <a:blip r:embed="rId9">
              <a:alphaModFix/>
            </a:blip>
            <a:stretch>
              <a:fillRect/>
            </a:stretch>
          </p:blipFill>
          <p:spPr>
            <a:xfrm rot="-10799867">
              <a:off x="5661955" y="2356405"/>
              <a:ext cx="529818" cy="473813"/>
            </a:xfrm>
            <a:prstGeom prst="rect">
              <a:avLst/>
            </a:prstGeom>
            <a:noFill/>
            <a:ln>
              <a:noFill/>
            </a:ln>
          </p:spPr>
        </p:pic>
        <p:pic>
          <p:nvPicPr>
            <p:cNvPr id="6" name="Google Shape;1041;p60">
              <a:extLst>
                <a:ext uri="{FF2B5EF4-FFF2-40B4-BE49-F238E27FC236}">
                  <a16:creationId xmlns:a16="http://schemas.microsoft.com/office/drawing/2014/main" id="{39748364-1F33-5F44-6C96-B6ED37422EF9}"/>
                </a:ext>
              </a:extLst>
            </p:cNvPr>
            <p:cNvPicPr preferRelativeResize="0"/>
            <p:nvPr/>
          </p:nvPicPr>
          <p:blipFill>
            <a:blip r:embed="rId8">
              <a:alphaModFix/>
            </a:blip>
            <a:stretch>
              <a:fillRect/>
            </a:stretch>
          </p:blipFill>
          <p:spPr>
            <a:xfrm rot="-3517922">
              <a:off x="5370060" y="3474237"/>
              <a:ext cx="458992" cy="433859"/>
            </a:xfrm>
            <a:prstGeom prst="rect">
              <a:avLst/>
            </a:prstGeom>
            <a:noFill/>
            <a:ln>
              <a:noFill/>
            </a:ln>
          </p:spPr>
        </p:pic>
        <p:pic>
          <p:nvPicPr>
            <p:cNvPr id="7" name="Google Shape;1042;p60">
              <a:extLst>
                <a:ext uri="{FF2B5EF4-FFF2-40B4-BE49-F238E27FC236}">
                  <a16:creationId xmlns:a16="http://schemas.microsoft.com/office/drawing/2014/main" id="{64C55A92-2012-FDD4-5DC0-FDE37709100B}"/>
                </a:ext>
              </a:extLst>
            </p:cNvPr>
            <p:cNvPicPr preferRelativeResize="0"/>
            <p:nvPr/>
          </p:nvPicPr>
          <p:blipFill>
            <a:blip r:embed="rId9">
              <a:alphaModFix/>
            </a:blip>
            <a:stretch>
              <a:fillRect/>
            </a:stretch>
          </p:blipFill>
          <p:spPr>
            <a:xfrm rot="-7199965">
              <a:off x="5119627" y="2888580"/>
              <a:ext cx="799678" cy="715165"/>
            </a:xfrm>
            <a:prstGeom prst="rect">
              <a:avLst/>
            </a:prstGeom>
            <a:noFill/>
            <a:ln>
              <a:noFill/>
            </a:ln>
          </p:spPr>
        </p:pic>
        <p:pic>
          <p:nvPicPr>
            <p:cNvPr id="8" name="Google Shape;1043;p60">
              <a:extLst>
                <a:ext uri="{FF2B5EF4-FFF2-40B4-BE49-F238E27FC236}">
                  <a16:creationId xmlns:a16="http://schemas.microsoft.com/office/drawing/2014/main" id="{2CD4C991-8E4A-92B5-2D0B-C16ED6BF68B0}"/>
                </a:ext>
              </a:extLst>
            </p:cNvPr>
            <p:cNvPicPr preferRelativeResize="0"/>
            <p:nvPr/>
          </p:nvPicPr>
          <p:blipFill>
            <a:blip r:embed="rId9">
              <a:alphaModFix/>
            </a:blip>
            <a:stretch>
              <a:fillRect/>
            </a:stretch>
          </p:blipFill>
          <p:spPr>
            <a:xfrm rot="-3928290">
              <a:off x="6819871" y="2829424"/>
              <a:ext cx="713001" cy="637622"/>
            </a:xfrm>
            <a:prstGeom prst="rect">
              <a:avLst/>
            </a:prstGeom>
            <a:noFill/>
            <a:ln>
              <a:noFill/>
            </a:ln>
          </p:spPr>
        </p:pic>
        <p:pic>
          <p:nvPicPr>
            <p:cNvPr id="9" name="Google Shape;1044;p60">
              <a:extLst>
                <a:ext uri="{FF2B5EF4-FFF2-40B4-BE49-F238E27FC236}">
                  <a16:creationId xmlns:a16="http://schemas.microsoft.com/office/drawing/2014/main" id="{AE8E0F6B-349F-8B9D-C1EE-F2C57AA687C3}"/>
                </a:ext>
              </a:extLst>
            </p:cNvPr>
            <p:cNvPicPr preferRelativeResize="0"/>
            <p:nvPr/>
          </p:nvPicPr>
          <p:blipFill>
            <a:blip r:embed="rId8">
              <a:alphaModFix/>
            </a:blip>
            <a:stretch>
              <a:fillRect/>
            </a:stretch>
          </p:blipFill>
          <p:spPr>
            <a:xfrm rot="8100000">
              <a:off x="6900594" y="1491964"/>
              <a:ext cx="799856" cy="756029"/>
            </a:xfrm>
            <a:prstGeom prst="rect">
              <a:avLst/>
            </a:prstGeom>
            <a:noFill/>
            <a:ln>
              <a:noFill/>
            </a:ln>
          </p:spPr>
        </p:pic>
        <p:pic>
          <p:nvPicPr>
            <p:cNvPr id="11" name="Google Shape;1045;p60">
              <a:extLst>
                <a:ext uri="{FF2B5EF4-FFF2-40B4-BE49-F238E27FC236}">
                  <a16:creationId xmlns:a16="http://schemas.microsoft.com/office/drawing/2014/main" id="{CB513F00-3DB0-FECA-9C79-690C12E059F6}"/>
                </a:ext>
              </a:extLst>
            </p:cNvPr>
            <p:cNvPicPr preferRelativeResize="0"/>
            <p:nvPr/>
          </p:nvPicPr>
          <p:blipFill>
            <a:blip r:embed="rId9">
              <a:alphaModFix/>
            </a:blip>
            <a:stretch>
              <a:fillRect/>
            </a:stretch>
          </p:blipFill>
          <p:spPr>
            <a:xfrm rot="-1799960">
              <a:off x="7098878" y="1130487"/>
              <a:ext cx="799680" cy="715163"/>
            </a:xfrm>
            <a:prstGeom prst="rect">
              <a:avLst/>
            </a:prstGeom>
            <a:noFill/>
            <a:ln>
              <a:noFill/>
            </a:ln>
          </p:spPr>
        </p:pic>
        <p:pic>
          <p:nvPicPr>
            <p:cNvPr id="12" name="Google Shape;1046;p60">
              <a:extLst>
                <a:ext uri="{FF2B5EF4-FFF2-40B4-BE49-F238E27FC236}">
                  <a16:creationId xmlns:a16="http://schemas.microsoft.com/office/drawing/2014/main" id="{54F9D89A-E66A-FB35-640B-AC33B2B54300}"/>
                </a:ext>
              </a:extLst>
            </p:cNvPr>
            <p:cNvPicPr preferRelativeResize="0"/>
            <p:nvPr/>
          </p:nvPicPr>
          <p:blipFill>
            <a:blip r:embed="rId10">
              <a:alphaModFix/>
            </a:blip>
            <a:stretch>
              <a:fillRect/>
            </a:stretch>
          </p:blipFill>
          <p:spPr>
            <a:xfrm rot="16">
              <a:off x="5903745" y="1056263"/>
              <a:ext cx="1511980" cy="2245458"/>
            </a:xfrm>
            <a:prstGeom prst="rect">
              <a:avLst/>
            </a:prstGeom>
            <a:noFill/>
            <a:ln>
              <a:noFill/>
            </a:ln>
          </p:spPr>
        </p:pic>
        <p:pic>
          <p:nvPicPr>
            <p:cNvPr id="13" name="Google Shape;1047;p60">
              <a:extLst>
                <a:ext uri="{FF2B5EF4-FFF2-40B4-BE49-F238E27FC236}">
                  <a16:creationId xmlns:a16="http://schemas.microsoft.com/office/drawing/2014/main" id="{E23A3B73-6D38-C241-30F7-969A93240366}"/>
                </a:ext>
              </a:extLst>
            </p:cNvPr>
            <p:cNvPicPr preferRelativeResize="0"/>
            <p:nvPr/>
          </p:nvPicPr>
          <p:blipFill>
            <a:blip r:embed="rId11">
              <a:alphaModFix/>
            </a:blip>
            <a:stretch>
              <a:fillRect/>
            </a:stretch>
          </p:blipFill>
          <p:spPr>
            <a:xfrm rot="899983">
              <a:off x="6462669" y="3283764"/>
              <a:ext cx="1508595" cy="1149089"/>
            </a:xfrm>
            <a:prstGeom prst="rect">
              <a:avLst/>
            </a:prstGeom>
            <a:noFill/>
            <a:ln>
              <a:noFill/>
            </a:ln>
          </p:spPr>
        </p:pic>
        <p:pic>
          <p:nvPicPr>
            <p:cNvPr id="14" name="Google Shape;1048;p60">
              <a:extLst>
                <a:ext uri="{FF2B5EF4-FFF2-40B4-BE49-F238E27FC236}">
                  <a16:creationId xmlns:a16="http://schemas.microsoft.com/office/drawing/2014/main" id="{FA3BA501-FF77-C8C7-54AA-0F3C3BCB860A}"/>
                </a:ext>
              </a:extLst>
            </p:cNvPr>
            <p:cNvPicPr preferRelativeResize="0"/>
            <p:nvPr/>
          </p:nvPicPr>
          <p:blipFill>
            <a:blip r:embed="rId12">
              <a:alphaModFix/>
            </a:blip>
            <a:stretch>
              <a:fillRect/>
            </a:stretch>
          </p:blipFill>
          <p:spPr>
            <a:xfrm rot="-55">
              <a:off x="6029071" y="3074715"/>
              <a:ext cx="1105072" cy="1147885"/>
            </a:xfrm>
            <a:prstGeom prst="rect">
              <a:avLst/>
            </a:prstGeom>
            <a:noFill/>
            <a:ln>
              <a:noFill/>
            </a:ln>
          </p:spPr>
        </p:pic>
        <p:pic>
          <p:nvPicPr>
            <p:cNvPr id="15" name="Google Shape;1049;p60">
              <a:extLst>
                <a:ext uri="{FF2B5EF4-FFF2-40B4-BE49-F238E27FC236}">
                  <a16:creationId xmlns:a16="http://schemas.microsoft.com/office/drawing/2014/main" id="{CAEA25D7-4E73-FA5C-6954-D2DEF3393171}"/>
                </a:ext>
              </a:extLst>
            </p:cNvPr>
            <p:cNvPicPr preferRelativeResize="0"/>
            <p:nvPr/>
          </p:nvPicPr>
          <p:blipFill>
            <a:blip r:embed="rId13">
              <a:alphaModFix/>
            </a:blip>
            <a:stretch>
              <a:fillRect/>
            </a:stretch>
          </p:blipFill>
          <p:spPr>
            <a:xfrm rot="21">
              <a:off x="5455713" y="2922852"/>
              <a:ext cx="1412416" cy="1219032"/>
            </a:xfrm>
            <a:prstGeom prst="rect">
              <a:avLst/>
            </a:prstGeom>
            <a:noFill/>
            <a:ln>
              <a:noFill/>
            </a:ln>
          </p:spPr>
        </p:pic>
        <p:pic>
          <p:nvPicPr>
            <p:cNvPr id="16" name="Google Shape;1050;p60">
              <a:extLst>
                <a:ext uri="{FF2B5EF4-FFF2-40B4-BE49-F238E27FC236}">
                  <a16:creationId xmlns:a16="http://schemas.microsoft.com/office/drawing/2014/main" id="{50A2B41E-AC3B-D451-6F1B-0675C72690D8}"/>
                </a:ext>
              </a:extLst>
            </p:cNvPr>
            <p:cNvPicPr preferRelativeResize="0"/>
            <p:nvPr/>
          </p:nvPicPr>
          <p:blipFill>
            <a:blip r:embed="rId14">
              <a:alphaModFix/>
            </a:blip>
            <a:stretch>
              <a:fillRect/>
            </a:stretch>
          </p:blipFill>
          <p:spPr>
            <a:xfrm>
              <a:off x="7078069" y="3276676"/>
              <a:ext cx="687367" cy="245340"/>
            </a:xfrm>
            <a:prstGeom prst="rect">
              <a:avLst/>
            </a:prstGeom>
            <a:noFill/>
            <a:ln>
              <a:noFill/>
            </a:ln>
          </p:spPr>
        </p:pic>
        <p:pic>
          <p:nvPicPr>
            <p:cNvPr id="17" name="Google Shape;1051;p60">
              <a:extLst>
                <a:ext uri="{FF2B5EF4-FFF2-40B4-BE49-F238E27FC236}">
                  <a16:creationId xmlns:a16="http://schemas.microsoft.com/office/drawing/2014/main" id="{6BDCFC9F-B6AE-AC61-8DF6-D586E553F12C}"/>
                </a:ext>
              </a:extLst>
            </p:cNvPr>
            <p:cNvPicPr preferRelativeResize="0"/>
            <p:nvPr/>
          </p:nvPicPr>
          <p:blipFill>
            <a:blip r:embed="rId8">
              <a:alphaModFix/>
            </a:blip>
            <a:stretch>
              <a:fillRect/>
            </a:stretch>
          </p:blipFill>
          <p:spPr>
            <a:xfrm rot="7200054">
              <a:off x="7673859" y="2587684"/>
              <a:ext cx="373248" cy="352780"/>
            </a:xfrm>
            <a:prstGeom prst="rect">
              <a:avLst/>
            </a:prstGeom>
            <a:noFill/>
            <a:ln>
              <a:noFill/>
            </a:ln>
          </p:spPr>
        </p:pic>
        <p:pic>
          <p:nvPicPr>
            <p:cNvPr id="18" name="Google Shape;1052;p60">
              <a:extLst>
                <a:ext uri="{FF2B5EF4-FFF2-40B4-BE49-F238E27FC236}">
                  <a16:creationId xmlns:a16="http://schemas.microsoft.com/office/drawing/2014/main" id="{712C3AED-DDEB-1E04-3EF1-7125E18CEE3C}"/>
                </a:ext>
              </a:extLst>
            </p:cNvPr>
            <p:cNvPicPr preferRelativeResize="0"/>
            <p:nvPr/>
          </p:nvPicPr>
          <p:blipFill>
            <a:blip r:embed="rId9">
              <a:alphaModFix/>
            </a:blip>
            <a:stretch>
              <a:fillRect/>
            </a:stretch>
          </p:blipFill>
          <p:spPr>
            <a:xfrm rot="-6300229">
              <a:off x="5672988" y="780088"/>
              <a:ext cx="393716" cy="352097"/>
            </a:xfrm>
            <a:prstGeom prst="rect">
              <a:avLst/>
            </a:prstGeom>
            <a:noFill/>
            <a:ln>
              <a:noFill/>
            </a:ln>
          </p:spPr>
        </p:pic>
      </p:grpSp>
      <p:pic>
        <p:nvPicPr>
          <p:cNvPr id="20" name="Picture 19" descr="A logo for a school&#10;&#10;Description automatically generated">
            <a:extLst>
              <a:ext uri="{FF2B5EF4-FFF2-40B4-BE49-F238E27FC236}">
                <a16:creationId xmlns:a16="http://schemas.microsoft.com/office/drawing/2014/main" id="{1CA4DDEA-E41D-CFC1-EC0F-2BAC8B88FC26}"/>
              </a:ext>
            </a:extLst>
          </p:cNvPr>
          <p:cNvPicPr>
            <a:picLocks noChangeAspect="1"/>
          </p:cNvPicPr>
          <p:nvPr/>
        </p:nvPicPr>
        <p:blipFill>
          <a:blip r:embed="rId15"/>
          <a:stretch>
            <a:fillRect/>
          </a:stretch>
        </p:blipFill>
        <p:spPr>
          <a:xfrm>
            <a:off x="6735556" y="535385"/>
            <a:ext cx="2179991" cy="1936144"/>
          </a:xfrm>
          <a:prstGeom prst="rect">
            <a:avLst/>
          </a:prstGeom>
        </p:spPr>
      </p:pic>
      <p:pic>
        <p:nvPicPr>
          <p:cNvPr id="21" name="Google Shape;1213;p69">
            <a:extLst>
              <a:ext uri="{FF2B5EF4-FFF2-40B4-BE49-F238E27FC236}">
                <a16:creationId xmlns:a16="http://schemas.microsoft.com/office/drawing/2014/main" id="{17810A68-7355-1DFD-B517-CDF3B8A449A0}"/>
              </a:ext>
            </a:extLst>
          </p:cNvPr>
          <p:cNvPicPr preferRelativeResize="0"/>
          <p:nvPr/>
        </p:nvPicPr>
        <p:blipFill>
          <a:blip r:embed="rId9">
            <a:alphaModFix/>
          </a:blip>
          <a:stretch>
            <a:fillRect/>
          </a:stretch>
        </p:blipFill>
        <p:spPr>
          <a:xfrm rot="6300250" flipH="1">
            <a:off x="382154" y="3289049"/>
            <a:ext cx="1546577" cy="1433896"/>
          </a:xfrm>
          <a:prstGeom prst="rect">
            <a:avLst/>
          </a:prstGeom>
          <a:noFill/>
          <a:ln>
            <a:noFill/>
          </a:ln>
        </p:spPr>
      </p:pic>
    </p:spTree>
    <p:extLst>
      <p:ext uri="{BB962C8B-B14F-4D97-AF65-F5344CB8AC3E}">
        <p14:creationId xmlns:p14="http://schemas.microsoft.com/office/powerpoint/2010/main" val="2376715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717" y="114300"/>
            <a:ext cx="5377514" cy="715879"/>
          </a:xfrm>
        </p:spPr>
        <p:txBody>
          <a:bodyPr/>
          <a:lstStyle/>
          <a:p>
            <a:pPr algn="ctr"/>
            <a:r>
              <a:rPr lang="en-US" dirty="0"/>
              <a:t>The 504 Plan</a:t>
            </a:r>
          </a:p>
        </p:txBody>
      </p:sp>
      <p:sp>
        <p:nvSpPr>
          <p:cNvPr id="3" name="Content Placeholder 2"/>
          <p:cNvSpPr>
            <a:spLocks noGrp="1"/>
          </p:cNvSpPr>
          <p:nvPr>
            <p:ph sz="half" idx="1"/>
          </p:nvPr>
        </p:nvSpPr>
        <p:spPr>
          <a:xfrm>
            <a:off x="144379" y="830179"/>
            <a:ext cx="5269832" cy="4199021"/>
          </a:xfrm>
        </p:spPr>
        <p:txBody>
          <a:bodyPr>
            <a:noAutofit/>
          </a:bodyPr>
          <a:lstStyle/>
          <a:p>
            <a:r>
              <a:rPr lang="en-US" sz="2500" dirty="0"/>
              <a:t>The </a:t>
            </a:r>
            <a:r>
              <a:rPr lang="en-US" sz="2500" b="1" dirty="0"/>
              <a:t>504 Plan</a:t>
            </a:r>
            <a:r>
              <a:rPr lang="en-US" sz="2500" dirty="0"/>
              <a:t> is developed to ensure that a child who has a disability identified under the law and is attending an elementary or secondary educational institution receives accommodations that will ensure their academic success and access to the learning environment. </a:t>
            </a:r>
          </a:p>
        </p:txBody>
      </p:sp>
      <p:pic>
        <p:nvPicPr>
          <p:cNvPr id="4"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8588" y="1160262"/>
            <a:ext cx="3441033" cy="386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oogle Shape;578;p37">
            <a:extLst>
              <a:ext uri="{FF2B5EF4-FFF2-40B4-BE49-F238E27FC236}">
                <a16:creationId xmlns:a16="http://schemas.microsoft.com/office/drawing/2014/main" id="{4664C980-FB16-63C2-9319-FF2A8BC4FA14}"/>
              </a:ext>
            </a:extLst>
          </p:cNvPr>
          <p:cNvPicPr preferRelativeResize="0"/>
          <p:nvPr/>
        </p:nvPicPr>
        <p:blipFill>
          <a:blip r:embed="rId4">
            <a:alphaModFix/>
          </a:blip>
          <a:stretch>
            <a:fillRect/>
          </a:stretch>
        </p:blipFill>
        <p:spPr>
          <a:xfrm rot="8100000">
            <a:off x="7429264" y="94223"/>
            <a:ext cx="799856" cy="756029"/>
          </a:xfrm>
          <a:prstGeom prst="rect">
            <a:avLst/>
          </a:prstGeom>
          <a:noFill/>
          <a:ln>
            <a:noFill/>
          </a:ln>
        </p:spPr>
      </p:pic>
      <p:pic>
        <p:nvPicPr>
          <p:cNvPr id="5" name="Picture 4" descr="A logo with a torch and a graduation cap&#10;&#10;Description automatically generated">
            <a:extLst>
              <a:ext uri="{FF2B5EF4-FFF2-40B4-BE49-F238E27FC236}">
                <a16:creationId xmlns:a16="http://schemas.microsoft.com/office/drawing/2014/main" id="{15BD8BD2-B979-BDC0-C368-2F58E93A3FD5}"/>
              </a:ext>
            </a:extLst>
          </p:cNvPr>
          <p:cNvPicPr>
            <a:picLocks noChangeAspect="1"/>
          </p:cNvPicPr>
          <p:nvPr/>
        </p:nvPicPr>
        <p:blipFill>
          <a:blip r:embed="rId5"/>
          <a:stretch>
            <a:fillRect/>
          </a:stretch>
        </p:blipFill>
        <p:spPr>
          <a:xfrm>
            <a:off x="350838" y="93426"/>
            <a:ext cx="894433" cy="757621"/>
          </a:xfrm>
          <a:prstGeom prst="rect">
            <a:avLst/>
          </a:prstGeom>
        </p:spPr>
      </p:pic>
    </p:spTree>
    <p:extLst>
      <p:ext uri="{BB962C8B-B14F-4D97-AF65-F5344CB8AC3E}">
        <p14:creationId xmlns:p14="http://schemas.microsoft.com/office/powerpoint/2010/main" val="12906820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hape 316"/>
          <p:cNvSpPr txBox="1">
            <a:spLocks noGrp="1"/>
          </p:cNvSpPr>
          <p:nvPr>
            <p:ph type="title"/>
          </p:nvPr>
        </p:nvSpPr>
        <p:spPr>
          <a:xfrm>
            <a:off x="1571029" y="357188"/>
            <a:ext cx="6001941" cy="934641"/>
          </a:xfrm>
        </p:spPr>
        <p:txBody>
          <a:bodyPr spcFirstLastPara="1" wrap="square" lIns="91425" tIns="34275" rIns="91425" bIns="34275" anchor="t" anchorCtr="0">
            <a:noAutofit/>
          </a:bodyPr>
          <a:lstStyle/>
          <a:p>
            <a:pPr algn="ctr" eaLnBrk="1" hangingPunct="1">
              <a:spcBef>
                <a:spcPct val="0"/>
              </a:spcBef>
              <a:spcAft>
                <a:spcPct val="0"/>
              </a:spcAft>
              <a:buClr>
                <a:srgbClr val="FFFFFF"/>
              </a:buClr>
              <a:buSzPts val="3200"/>
              <a:buFont typeface="Verdana" panose="020B0604030504040204" pitchFamily="34" charset="0"/>
              <a:buNone/>
            </a:pPr>
            <a:r>
              <a:rPr lang="en-US" altLang="en-US" dirty="0">
                <a:solidFill>
                  <a:srgbClr val="FF0000"/>
                </a:solidFill>
                <a:latin typeface="Bookman Old Style" panose="02050604050505020204" pitchFamily="18" charset="0"/>
                <a:cs typeface="Arial" panose="020B0604020202020204" pitchFamily="34" charset="0"/>
                <a:sym typeface="Arial Black" panose="020B0A04020102020204" pitchFamily="34" charset="0"/>
              </a:rPr>
              <a:t>Who is eligible for 504</a:t>
            </a:r>
            <a:r>
              <a:rPr lang="en-US" altLang="en-US" dirty="0">
                <a:solidFill>
                  <a:schemeClr val="bg1"/>
                </a:solidFill>
                <a:latin typeface="Bookman Old Style" panose="02050604050505020204" pitchFamily="18" charset="0"/>
                <a:cs typeface="Arial" panose="020B0604020202020204" pitchFamily="34" charset="0"/>
                <a:sym typeface="Arial Black" panose="020B0A04020102020204" pitchFamily="34" charset="0"/>
              </a:rPr>
              <a:t>?</a:t>
            </a:r>
          </a:p>
        </p:txBody>
      </p:sp>
      <p:sp>
        <p:nvSpPr>
          <p:cNvPr id="31747" name="Shape 318"/>
          <p:cNvSpPr txBox="1">
            <a:spLocks noChangeArrowheads="1"/>
          </p:cNvSpPr>
          <p:nvPr/>
        </p:nvSpPr>
        <p:spPr bwMode="auto">
          <a:xfrm>
            <a:off x="7315200" y="4810125"/>
            <a:ext cx="685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nchor="b"/>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buClr>
                <a:srgbClr val="C8C8B1"/>
              </a:buClr>
              <a:buSzPts val="2400"/>
              <a:buFont typeface="Times New Roman" panose="02020603050405020304" pitchFamily="18" charset="0"/>
              <a:buNone/>
            </a:pPr>
            <a:fld id="{2FE57C43-830C-4514-9C2B-539A8FA1DF79}" type="slidenum">
              <a:rPr lang="en-US" altLang="en-US" sz="1800">
                <a:solidFill>
                  <a:srgbClr val="C8C8B1"/>
                </a:solidFill>
                <a:latin typeface="Times New Roman" panose="02020603050405020304" pitchFamily="18" charset="0"/>
                <a:cs typeface="Times New Roman" panose="02020603050405020304" pitchFamily="18" charset="0"/>
                <a:sym typeface="Times New Roman" panose="02020603050405020304" pitchFamily="18" charset="0"/>
              </a:rPr>
              <a:pPr algn="r" eaLnBrk="1" hangingPunct="1">
                <a:buClr>
                  <a:srgbClr val="C8C8B1"/>
                </a:buClr>
                <a:buSzPts val="2400"/>
                <a:buFont typeface="Times New Roman" panose="02020603050405020304" pitchFamily="18" charset="0"/>
                <a:buNone/>
              </a:pPr>
              <a:t>36</a:t>
            </a:fld>
            <a:endParaRPr lang="en-US" altLang="en-US" sz="1050">
              <a:cs typeface="Times New Roman" panose="02020603050405020304" pitchFamily="18" charset="0"/>
            </a:endParaRPr>
          </a:p>
        </p:txBody>
      </p:sp>
      <p:sp>
        <p:nvSpPr>
          <p:cNvPr id="31748" name="Rectangle 3"/>
          <p:cNvSpPr>
            <a:spLocks noChangeArrowheads="1"/>
          </p:cNvSpPr>
          <p:nvPr/>
        </p:nvSpPr>
        <p:spPr bwMode="auto">
          <a:xfrm>
            <a:off x="529389" y="1291829"/>
            <a:ext cx="841007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400" dirty="0">
                <a:solidFill>
                  <a:schemeClr val="accent4">
                    <a:lumMod val="50000"/>
                  </a:schemeClr>
                </a:solidFill>
                <a:latin typeface="Bookman Old Style" panose="02050604050505020204" pitchFamily="18" charset="0"/>
              </a:rPr>
              <a:t>Section 504 defines a person with a disability as anyone who </a:t>
            </a:r>
          </a:p>
          <a:p>
            <a:pPr eaLnBrk="1" hangingPunct="1">
              <a:buFont typeface="Wingdings" panose="05000000000000000000" pitchFamily="2" charset="2"/>
              <a:buChar char="u"/>
            </a:pPr>
            <a:r>
              <a:rPr lang="en-US" altLang="en-US" sz="2400" dirty="0">
                <a:solidFill>
                  <a:schemeClr val="accent4">
                    <a:lumMod val="50000"/>
                  </a:schemeClr>
                </a:solidFill>
                <a:latin typeface="Bookman Old Style" panose="02050604050505020204" pitchFamily="18" charset="0"/>
              </a:rPr>
              <a:t>Has a mental or physical impairment which substantially limits one or more major life activities.</a:t>
            </a:r>
          </a:p>
          <a:p>
            <a:pPr eaLnBrk="1" hangingPunct="1">
              <a:buFont typeface="Wingdings" panose="05000000000000000000" pitchFamily="2" charset="2"/>
              <a:buChar char="u"/>
            </a:pPr>
            <a:r>
              <a:rPr lang="en-US" altLang="en-US" sz="2400" dirty="0">
                <a:solidFill>
                  <a:schemeClr val="accent4">
                    <a:lumMod val="50000"/>
                  </a:schemeClr>
                </a:solidFill>
                <a:latin typeface="Bookman Old Style" panose="02050604050505020204" pitchFamily="18" charset="0"/>
              </a:rPr>
              <a:t>Has current medical record of such impairment.</a:t>
            </a:r>
          </a:p>
          <a:p>
            <a:pPr eaLnBrk="1" hangingPunct="1"/>
            <a:endParaRPr lang="en-US" altLang="en-US" sz="2400" b="1" dirty="0">
              <a:solidFill>
                <a:schemeClr val="accent4">
                  <a:lumMod val="50000"/>
                </a:schemeClr>
              </a:solidFill>
              <a:latin typeface="Bookman Old Style" panose="02050604050505020204" pitchFamily="18" charset="0"/>
            </a:endParaRPr>
          </a:p>
          <a:p>
            <a:pPr eaLnBrk="1" hangingPunct="1"/>
            <a:r>
              <a:rPr lang="en-US" altLang="en-US" sz="2400" b="1" dirty="0">
                <a:solidFill>
                  <a:schemeClr val="accent4">
                    <a:lumMod val="50000"/>
                  </a:schemeClr>
                </a:solidFill>
                <a:latin typeface="Bookman Old Style" panose="02050604050505020204" pitchFamily="18" charset="0"/>
              </a:rPr>
              <a:t>The impairment must significantly limit one or more of the major life activities</a:t>
            </a:r>
            <a:r>
              <a:rPr lang="en-US" altLang="en-US" sz="2400" dirty="0">
                <a:solidFill>
                  <a:schemeClr val="accent4">
                    <a:lumMod val="50000"/>
                  </a:schemeClr>
                </a:solidFill>
              </a:rPr>
              <a:t>.  </a:t>
            </a:r>
          </a:p>
        </p:txBody>
      </p:sp>
      <p:pic>
        <p:nvPicPr>
          <p:cNvPr id="3" name="Picture 2" descr="A picture containing indoor, person, eating&#10;&#10;Description automatically generated">
            <a:extLst>
              <a:ext uri="{FF2B5EF4-FFF2-40B4-BE49-F238E27FC236}">
                <a16:creationId xmlns:a16="http://schemas.microsoft.com/office/drawing/2014/main" id="{78C3E081-B785-4758-9024-DD68E9C5D63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03018" y="4095750"/>
            <a:ext cx="2114550" cy="885825"/>
          </a:xfrm>
          <a:prstGeom prst="rect">
            <a:avLst/>
          </a:prstGeom>
        </p:spPr>
      </p:pic>
      <p:pic>
        <p:nvPicPr>
          <p:cNvPr id="2" name="Picture 4">
            <a:extLst>
              <a:ext uri="{FF2B5EF4-FFF2-40B4-BE49-F238E27FC236}">
                <a16:creationId xmlns:a16="http://schemas.microsoft.com/office/drawing/2014/main" id="{A2469FF4-49CD-54BE-A4DD-25967DA5370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73808" y="353200"/>
            <a:ext cx="597221" cy="934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oogle Shape;578;p37">
            <a:extLst>
              <a:ext uri="{FF2B5EF4-FFF2-40B4-BE49-F238E27FC236}">
                <a16:creationId xmlns:a16="http://schemas.microsoft.com/office/drawing/2014/main" id="{727619A3-15D6-ED1B-160D-C921F7F1B3B5}"/>
              </a:ext>
            </a:extLst>
          </p:cNvPr>
          <p:cNvPicPr preferRelativeResize="0"/>
          <p:nvPr/>
        </p:nvPicPr>
        <p:blipFill>
          <a:blip r:embed="rId6">
            <a:alphaModFix/>
          </a:blip>
          <a:stretch>
            <a:fillRect/>
          </a:stretch>
        </p:blipFill>
        <p:spPr>
          <a:xfrm rot="8100000">
            <a:off x="7856289" y="426668"/>
            <a:ext cx="799856" cy="756029"/>
          </a:xfrm>
          <a:prstGeom prst="rect">
            <a:avLst/>
          </a:prstGeom>
          <a:noFill/>
          <a:ln>
            <a:noFill/>
          </a:ln>
        </p:spPr>
      </p:pic>
    </p:spTree>
    <p:extLst>
      <p:ext uri="{BB962C8B-B14F-4D97-AF65-F5344CB8AC3E}">
        <p14:creationId xmlns:p14="http://schemas.microsoft.com/office/powerpoint/2010/main" val="2377417161"/>
      </p:ext>
    </p:extLst>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5811" y="171451"/>
            <a:ext cx="4769427" cy="1055015"/>
          </a:xfrm>
        </p:spPr>
        <p:txBody>
          <a:bodyPr>
            <a:noAutofit/>
          </a:bodyPr>
          <a:lstStyle/>
          <a:p>
            <a:r>
              <a:rPr lang="en-US" sz="4950" dirty="0">
                <a:latin typeface="Times New Roman" panose="02020603050405020304" pitchFamily="18" charset="0"/>
                <a:ea typeface="Calibri" panose="020F0502020204030204" pitchFamily="34" charset="0"/>
                <a:cs typeface="Times New Roman" panose="02020603050405020304" pitchFamily="18" charset="0"/>
              </a:rPr>
              <a:t>Attendance</a:t>
            </a:r>
            <a:endParaRPr lang="en-US" sz="4950" dirty="0"/>
          </a:p>
        </p:txBody>
      </p:sp>
      <p:sp>
        <p:nvSpPr>
          <p:cNvPr id="30741" name="Content Placeholder 2"/>
          <p:cNvSpPr>
            <a:spLocks noGrp="1"/>
          </p:cNvSpPr>
          <p:nvPr>
            <p:ph idx="1"/>
          </p:nvPr>
        </p:nvSpPr>
        <p:spPr>
          <a:xfrm>
            <a:off x="3590333" y="1123193"/>
            <a:ext cx="5296799" cy="2134357"/>
          </a:xfrm>
        </p:spPr>
        <p:txBody>
          <a:bodyPr>
            <a:noAutofit/>
          </a:bodyPr>
          <a:lstStyle/>
          <a:p>
            <a:pPr>
              <a:buFont typeface="Wingdings" panose="05000000000000000000" pitchFamily="2" charset="2"/>
              <a:buChar char="ü"/>
            </a:pPr>
            <a:r>
              <a:rPr lang="en-US" sz="3200" b="1" dirty="0"/>
              <a:t>100% Daily Student Attendance</a:t>
            </a:r>
          </a:p>
          <a:p>
            <a:pPr marL="0" indent="0">
              <a:buNone/>
            </a:pPr>
            <a:r>
              <a:rPr lang="en-US" sz="3200" b="1" dirty="0"/>
              <a:t>	*No </a:t>
            </a:r>
            <a:r>
              <a:rPr lang="en-US" sz="3200" b="1" dirty="0" err="1"/>
              <a:t>Tardies</a:t>
            </a:r>
            <a:r>
              <a:rPr lang="en-US" sz="3200" b="1" dirty="0"/>
              <a:t>*</a:t>
            </a:r>
            <a:endParaRPr lang="en-US" sz="3200" b="1" dirty="0">
              <a:ea typeface="Calibri" panose="020F0502020204030204" pitchFamily="34" charset="0"/>
              <a:cs typeface="Times New Roman" panose="02020603050405020304" pitchFamily="18" charset="0"/>
            </a:endParaRPr>
          </a:p>
          <a:p>
            <a:pPr>
              <a:buFont typeface="Wingdings" panose="05000000000000000000" pitchFamily="2" charset="2"/>
              <a:buChar char="ü"/>
            </a:pPr>
            <a:r>
              <a:rPr lang="en-US" sz="3200" b="1" dirty="0">
                <a:ea typeface="Calibri" panose="020F0502020204030204" pitchFamily="34" charset="0"/>
                <a:cs typeface="Times New Roman" panose="02020603050405020304" pitchFamily="18" charset="0"/>
              </a:rPr>
              <a:t>Doors open at 8:00 a.m.</a:t>
            </a:r>
          </a:p>
          <a:p>
            <a:pPr>
              <a:buFont typeface="Wingdings" panose="05000000000000000000" pitchFamily="2" charset="2"/>
              <a:buChar char="ü"/>
            </a:pPr>
            <a:r>
              <a:rPr lang="en-US" sz="3200" b="1" dirty="0">
                <a:ea typeface="Calibri" panose="020F0502020204030204" pitchFamily="34" charset="0"/>
                <a:cs typeface="Times New Roman" panose="02020603050405020304" pitchFamily="18" charset="0"/>
              </a:rPr>
              <a:t>Breakfast is 8:00-8:15 a.m.</a:t>
            </a:r>
          </a:p>
          <a:p>
            <a:pPr>
              <a:buFont typeface="Wingdings" panose="05000000000000000000" pitchFamily="2" charset="2"/>
              <a:buChar char="ü"/>
            </a:pPr>
            <a:r>
              <a:rPr lang="en-US" sz="3200" b="1" dirty="0">
                <a:ea typeface="Calibri" panose="020F0502020204030204" pitchFamily="34" charset="0"/>
                <a:cs typeface="Times New Roman" panose="02020603050405020304" pitchFamily="18" charset="0"/>
              </a:rPr>
              <a:t>You are tardy/late at 8:16.</a:t>
            </a:r>
          </a:p>
        </p:txBody>
      </p:sp>
      <p:pic>
        <p:nvPicPr>
          <p:cNvPr id="30722" name="Picture 2" descr="C:\Users\Owner\AppData\Local\Microsoft\Windows\INetCache\IE\5P0PFRD3\instructional_time[1].jpg"/>
          <p:cNvPicPr>
            <a:picLocks noChangeAspect="1" noChangeArrowheads="1"/>
          </p:cNvPicPr>
          <p:nvPr/>
        </p:nvPicPr>
        <p:blipFill rotWithShape="1">
          <a:blip r:embed="rId3" cstate="print"/>
          <a:srcRect l="1310" r="1" b="1"/>
          <a:stretch/>
        </p:blipFill>
        <p:spPr bwMode="auto">
          <a:xfrm>
            <a:off x="684790" y="391777"/>
            <a:ext cx="2161021" cy="2179974"/>
          </a:xfrm>
          <a:prstGeom prst="rect">
            <a:avLst/>
          </a:prstGeom>
          <a:noFill/>
        </p:spPr>
      </p:pic>
      <p:pic>
        <p:nvPicPr>
          <p:cNvPr id="30728" name="Picture 8" descr="C:\Users\Owner\AppData\Local\Microsoft\Windows\INetCache\IE\1Z7X06FK\Picture1[1].gif"/>
          <p:cNvPicPr>
            <a:picLocks noChangeAspect="1" noChangeArrowheads="1"/>
          </p:cNvPicPr>
          <p:nvPr/>
        </p:nvPicPr>
        <p:blipFill rotWithShape="1">
          <a:blip r:embed="rId4" cstate="print"/>
          <a:srcRect t="1202" r="5" b="11502"/>
          <a:stretch/>
        </p:blipFill>
        <p:spPr bwMode="auto">
          <a:xfrm>
            <a:off x="256868" y="3175089"/>
            <a:ext cx="3333465" cy="1600199"/>
          </a:xfrm>
          <a:prstGeom prst="rect">
            <a:avLst/>
          </a:prstGeom>
          <a:noFill/>
        </p:spPr>
      </p:pic>
      <p:pic>
        <p:nvPicPr>
          <p:cNvPr id="3" name="Google Shape;1213;p69">
            <a:extLst>
              <a:ext uri="{FF2B5EF4-FFF2-40B4-BE49-F238E27FC236}">
                <a16:creationId xmlns:a16="http://schemas.microsoft.com/office/drawing/2014/main" id="{5D76389C-B8F6-D8BD-5057-E9F04F5C3F4E}"/>
              </a:ext>
            </a:extLst>
          </p:cNvPr>
          <p:cNvPicPr preferRelativeResize="0"/>
          <p:nvPr/>
        </p:nvPicPr>
        <p:blipFill>
          <a:blip r:embed="rId5">
            <a:alphaModFix/>
          </a:blip>
          <a:stretch>
            <a:fillRect/>
          </a:stretch>
        </p:blipFill>
        <p:spPr>
          <a:xfrm rot="6300250" flipH="1">
            <a:off x="7690891" y="127701"/>
            <a:ext cx="1452661" cy="1142514"/>
          </a:xfrm>
          <a:prstGeom prst="rect">
            <a:avLst/>
          </a:prstGeom>
          <a:noFill/>
          <a:ln>
            <a:noFill/>
          </a:ln>
        </p:spPr>
      </p:pic>
    </p:spTree>
    <p:extLst>
      <p:ext uri="{BB962C8B-B14F-4D97-AF65-F5344CB8AC3E}">
        <p14:creationId xmlns:p14="http://schemas.microsoft.com/office/powerpoint/2010/main" val="27927571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3653" y="354355"/>
            <a:ext cx="4532897" cy="633430"/>
          </a:xfrm>
        </p:spPr>
        <p:txBody>
          <a:bodyPr>
            <a:noAutofit/>
          </a:bodyPr>
          <a:lstStyle/>
          <a:p>
            <a:pPr algn="ctr"/>
            <a:r>
              <a:rPr lang="en-US" sz="3600" dirty="0"/>
              <a:t>Uniform/Dress Code</a:t>
            </a:r>
          </a:p>
        </p:txBody>
      </p:sp>
      <p:sp>
        <p:nvSpPr>
          <p:cNvPr id="7" name="Text Placeholder 6"/>
          <p:cNvSpPr>
            <a:spLocks noGrp="1"/>
          </p:cNvSpPr>
          <p:nvPr>
            <p:ph type="body" idx="1"/>
          </p:nvPr>
        </p:nvSpPr>
        <p:spPr>
          <a:xfrm>
            <a:off x="288758" y="1130968"/>
            <a:ext cx="4226094" cy="814811"/>
          </a:xfrm>
        </p:spPr>
        <p:txBody>
          <a:bodyPr>
            <a:normAutofit/>
          </a:bodyPr>
          <a:lstStyle/>
          <a:p>
            <a:pPr algn="ctr"/>
            <a:r>
              <a:rPr lang="en-US" sz="2700" dirty="0">
                <a:solidFill>
                  <a:schemeClr val="accent4">
                    <a:lumMod val="50000"/>
                  </a:schemeClr>
                </a:solidFill>
              </a:rPr>
              <a:t>Polo Shirt Colors</a:t>
            </a:r>
          </a:p>
        </p:txBody>
      </p:sp>
      <p:sp>
        <p:nvSpPr>
          <p:cNvPr id="8" name="Content Placeholder 7"/>
          <p:cNvSpPr>
            <a:spLocks noGrp="1"/>
          </p:cNvSpPr>
          <p:nvPr>
            <p:ph sz="half" idx="2"/>
          </p:nvPr>
        </p:nvSpPr>
        <p:spPr>
          <a:xfrm>
            <a:off x="409074" y="1945780"/>
            <a:ext cx="3191376" cy="2448516"/>
          </a:xfrm>
        </p:spPr>
        <p:txBody>
          <a:bodyPr>
            <a:noAutofit/>
          </a:bodyPr>
          <a:lstStyle/>
          <a:p>
            <a:r>
              <a:rPr lang="en-US" sz="2400" dirty="0"/>
              <a:t>White/Black</a:t>
            </a:r>
          </a:p>
          <a:p>
            <a:r>
              <a:rPr lang="en-US" sz="2400" dirty="0"/>
              <a:t>Gold/Yellow</a:t>
            </a:r>
          </a:p>
          <a:p>
            <a:r>
              <a:rPr lang="en-US" sz="2400" dirty="0"/>
              <a:t>Navy Blue</a:t>
            </a:r>
          </a:p>
          <a:p>
            <a:r>
              <a:rPr lang="en-US" sz="2400" dirty="0"/>
              <a:t>No Logos</a:t>
            </a:r>
          </a:p>
          <a:p>
            <a:pPr marL="0" indent="0">
              <a:buNone/>
            </a:pPr>
            <a:r>
              <a:rPr lang="en-US" sz="2400" b="1" dirty="0"/>
              <a:t>Shoes:</a:t>
            </a:r>
          </a:p>
          <a:p>
            <a:r>
              <a:rPr lang="en-US" sz="2400" dirty="0"/>
              <a:t>NO</a:t>
            </a:r>
          </a:p>
          <a:p>
            <a:pPr marL="0" indent="0">
              <a:buNone/>
            </a:pPr>
            <a:r>
              <a:rPr lang="en-US" sz="2400" dirty="0"/>
              <a:t>Flip Flops</a:t>
            </a:r>
          </a:p>
        </p:txBody>
      </p:sp>
      <p:sp>
        <p:nvSpPr>
          <p:cNvPr id="9" name="Text Placeholder 8"/>
          <p:cNvSpPr>
            <a:spLocks noGrp="1"/>
          </p:cNvSpPr>
          <p:nvPr>
            <p:ph type="body" sz="quarter" idx="3"/>
          </p:nvPr>
        </p:nvSpPr>
        <p:spPr>
          <a:xfrm>
            <a:off x="4663039" y="1500188"/>
            <a:ext cx="3026520" cy="633430"/>
          </a:xfrm>
        </p:spPr>
        <p:txBody>
          <a:bodyPr>
            <a:noAutofit/>
          </a:bodyPr>
          <a:lstStyle/>
          <a:p>
            <a:pPr algn="ctr"/>
            <a:r>
              <a:rPr lang="en-US" dirty="0">
                <a:solidFill>
                  <a:schemeClr val="accent4">
                    <a:lumMod val="50000"/>
                  </a:schemeClr>
                </a:solidFill>
              </a:rPr>
              <a:t>Pants/Skirts/</a:t>
            </a:r>
          </a:p>
          <a:p>
            <a:pPr algn="ctr"/>
            <a:r>
              <a:rPr lang="en-US" dirty="0">
                <a:solidFill>
                  <a:schemeClr val="accent4">
                    <a:lumMod val="50000"/>
                  </a:schemeClr>
                </a:solidFill>
              </a:rPr>
              <a:t>Shorts/Uniform Dresses</a:t>
            </a:r>
          </a:p>
        </p:txBody>
      </p:sp>
      <p:sp>
        <p:nvSpPr>
          <p:cNvPr id="10" name="Content Placeholder 9"/>
          <p:cNvSpPr>
            <a:spLocks noGrp="1"/>
          </p:cNvSpPr>
          <p:nvPr>
            <p:ph sz="quarter" idx="4"/>
          </p:nvPr>
        </p:nvSpPr>
        <p:spPr>
          <a:xfrm>
            <a:off x="4613077" y="2271712"/>
            <a:ext cx="2509892" cy="1957388"/>
          </a:xfrm>
        </p:spPr>
        <p:txBody>
          <a:bodyPr>
            <a:noAutofit/>
          </a:bodyPr>
          <a:lstStyle/>
          <a:p>
            <a:r>
              <a:rPr lang="en-US" sz="2400" dirty="0"/>
              <a:t>Tan</a:t>
            </a:r>
          </a:p>
          <a:p>
            <a:r>
              <a:rPr lang="en-US" sz="2400" dirty="0"/>
              <a:t>Khaki</a:t>
            </a:r>
          </a:p>
          <a:p>
            <a:r>
              <a:rPr lang="en-US" sz="2400" dirty="0"/>
              <a:t>Navy Blue</a:t>
            </a:r>
          </a:p>
          <a:p>
            <a:r>
              <a:rPr lang="en-US" sz="2400" dirty="0"/>
              <a:t>Black</a:t>
            </a:r>
          </a:p>
          <a:p>
            <a:r>
              <a:rPr lang="en-US" sz="2400" dirty="0"/>
              <a:t>No Denim</a:t>
            </a:r>
          </a:p>
        </p:txBody>
      </p:sp>
      <p:pic>
        <p:nvPicPr>
          <p:cNvPr id="11" name="Picture 2" descr="http://t2.gstatic.com/images?q=tbn:ANd9GcTif65H-lxQf_3bwtUmhZhU73bCmGMM5IuWNcNsdZh8x_gDP9eUnA"/>
          <p:cNvPicPr>
            <a:picLocks noChangeAspect="1" noChangeArrowheads="1"/>
          </p:cNvPicPr>
          <p:nvPr/>
        </p:nvPicPr>
        <p:blipFill>
          <a:blip r:embed="rId3" cstate="print"/>
          <a:srcRect/>
          <a:stretch>
            <a:fillRect/>
          </a:stretch>
        </p:blipFill>
        <p:spPr bwMode="auto">
          <a:xfrm>
            <a:off x="2566750" y="3366350"/>
            <a:ext cx="1964174" cy="1527230"/>
          </a:xfrm>
          <a:prstGeom prst="rect">
            <a:avLst/>
          </a:prstGeom>
          <a:noFill/>
        </p:spPr>
      </p:pic>
      <p:pic>
        <p:nvPicPr>
          <p:cNvPr id="12" name="Picture 4" descr="http://t0.gstatic.com/images?q=tbn:ANd9GcRTDUex9RlNpnXmoq-xZUlIMWn_6cKl3UWHmIoU3qHdqIDzKoAH"/>
          <p:cNvPicPr>
            <a:picLocks noChangeAspect="1" noChangeArrowheads="1"/>
          </p:cNvPicPr>
          <p:nvPr/>
        </p:nvPicPr>
        <p:blipFill>
          <a:blip r:embed="rId4" cstate="print"/>
          <a:srcRect/>
          <a:stretch>
            <a:fillRect/>
          </a:stretch>
        </p:blipFill>
        <p:spPr bwMode="auto">
          <a:xfrm>
            <a:off x="7112577" y="3417546"/>
            <a:ext cx="1789969" cy="1279832"/>
          </a:xfrm>
          <a:prstGeom prst="rect">
            <a:avLst/>
          </a:prstGeom>
          <a:gradFill>
            <a:gsLst>
              <a:gs pos="0">
                <a:schemeClr val="accent3"/>
              </a:gs>
              <a:gs pos="100000">
                <a:schemeClr val="dk2"/>
              </a:gs>
            </a:gsLst>
            <a:lin ang="5400012" scaled="0"/>
          </a:gradFill>
        </p:spPr>
      </p:pic>
      <p:pic>
        <p:nvPicPr>
          <p:cNvPr id="3" name="Picture 2" descr="Logo, company name&#10;&#10;Description automatically generated">
            <a:extLst>
              <a:ext uri="{FF2B5EF4-FFF2-40B4-BE49-F238E27FC236}">
                <a16:creationId xmlns:a16="http://schemas.microsoft.com/office/drawing/2014/main" id="{8D783908-B8EB-4BC2-98F6-EFAA264FAF7B}"/>
              </a:ext>
            </a:extLst>
          </p:cNvPr>
          <p:cNvPicPr>
            <a:picLocks noChangeAspect="1"/>
          </p:cNvPicPr>
          <p:nvPr/>
        </p:nvPicPr>
        <p:blipFill>
          <a:blip r:embed="rId5"/>
          <a:stretch>
            <a:fillRect/>
          </a:stretch>
        </p:blipFill>
        <p:spPr>
          <a:xfrm>
            <a:off x="7531768" y="176174"/>
            <a:ext cx="1227220" cy="1185920"/>
          </a:xfrm>
          <a:prstGeom prst="rect">
            <a:avLst/>
          </a:prstGeom>
        </p:spPr>
      </p:pic>
      <p:pic>
        <p:nvPicPr>
          <p:cNvPr id="2" name="Picture 1" descr="Logo, company name&#10;&#10;Description automatically generated">
            <a:extLst>
              <a:ext uri="{FF2B5EF4-FFF2-40B4-BE49-F238E27FC236}">
                <a16:creationId xmlns:a16="http://schemas.microsoft.com/office/drawing/2014/main" id="{C120620A-E3AD-202E-963E-C5CB9C0B0316}"/>
              </a:ext>
            </a:extLst>
          </p:cNvPr>
          <p:cNvPicPr>
            <a:picLocks noChangeAspect="1"/>
          </p:cNvPicPr>
          <p:nvPr/>
        </p:nvPicPr>
        <p:blipFill>
          <a:blip r:embed="rId5"/>
          <a:stretch>
            <a:fillRect/>
          </a:stretch>
        </p:blipFill>
        <p:spPr>
          <a:xfrm>
            <a:off x="140571" y="156244"/>
            <a:ext cx="1227220" cy="118592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1305" y="171450"/>
            <a:ext cx="5593933" cy="658729"/>
          </a:xfrm>
        </p:spPr>
        <p:txBody>
          <a:bodyPr>
            <a:normAutofit fontScale="90000"/>
          </a:bodyPr>
          <a:lstStyle/>
          <a:p>
            <a:r>
              <a:rPr lang="en-US" b="1" dirty="0"/>
              <a:t>Bullying Overview:</a:t>
            </a:r>
          </a:p>
        </p:txBody>
      </p:sp>
      <p:sp>
        <p:nvSpPr>
          <p:cNvPr id="3" name="Content Placeholder 2"/>
          <p:cNvSpPr>
            <a:spLocks noGrp="1"/>
          </p:cNvSpPr>
          <p:nvPr>
            <p:ph idx="1"/>
          </p:nvPr>
        </p:nvSpPr>
        <p:spPr>
          <a:xfrm>
            <a:off x="2277466" y="830179"/>
            <a:ext cx="6075457" cy="4141871"/>
          </a:xfrm>
        </p:spPr>
        <p:txBody>
          <a:bodyPr>
            <a:normAutofit lnSpcReduction="10000"/>
          </a:bodyPr>
          <a:lstStyle/>
          <a:p>
            <a:pPr>
              <a:buNone/>
            </a:pPr>
            <a:r>
              <a:rPr lang="en-US" sz="2100" b="1" dirty="0"/>
              <a:t>What is bullying?</a:t>
            </a:r>
          </a:p>
          <a:p>
            <a:pPr>
              <a:buNone/>
            </a:pPr>
            <a:endParaRPr lang="en-US" sz="2100" b="1" dirty="0"/>
          </a:p>
          <a:p>
            <a:r>
              <a:rPr lang="en-US" sz="2100" dirty="0"/>
              <a:t>Bullying is when someone is being hurt either by words or actions on </a:t>
            </a:r>
            <a:r>
              <a:rPr lang="en-US" sz="2100" u="sng" dirty="0"/>
              <a:t>purpose, </a:t>
            </a:r>
            <a:r>
              <a:rPr lang="en-US" sz="2100" dirty="0"/>
              <a:t>usually </a:t>
            </a:r>
            <a:r>
              <a:rPr lang="en-US" sz="2100" u="sng" dirty="0"/>
              <a:t>more than once</a:t>
            </a:r>
            <a:r>
              <a:rPr lang="en-US" sz="2100" dirty="0"/>
              <a:t>, feels bad because of it, and has a hard time stopping what is happening to them.</a:t>
            </a:r>
          </a:p>
          <a:p>
            <a:endParaRPr lang="en-US" sz="2100" dirty="0"/>
          </a:p>
          <a:p>
            <a:r>
              <a:rPr lang="en-US" sz="2100" dirty="0"/>
              <a:t>Bullying includes actions such as making threats, spreading rumors, attacking someone physically or verbally, and excluding someone from a group on purpose.</a:t>
            </a:r>
          </a:p>
          <a:p>
            <a:endParaRPr lang="en-US" sz="1069" dirty="0"/>
          </a:p>
        </p:txBody>
      </p:sp>
      <p:pic>
        <p:nvPicPr>
          <p:cNvPr id="32770" name="Picture 2" descr="C:\Users\Owner\AppData\Local\Microsoft\Windows\INetCache\IE\5P0PFRD3\bully-spotlight[1].jpg"/>
          <p:cNvPicPr>
            <a:picLocks noChangeAspect="1" noChangeArrowheads="1"/>
          </p:cNvPicPr>
          <p:nvPr/>
        </p:nvPicPr>
        <p:blipFill rotWithShape="1">
          <a:blip r:embed="rId2" cstate="print"/>
          <a:srcRect l="14438" r="14980" b="2"/>
          <a:stretch/>
        </p:blipFill>
        <p:spPr bwMode="auto">
          <a:xfrm>
            <a:off x="186936" y="2336401"/>
            <a:ext cx="2296786" cy="1732762"/>
          </a:xfrm>
          <a:prstGeom prst="rect">
            <a:avLst/>
          </a:prstGeom>
          <a:noFill/>
        </p:spPr>
      </p:pic>
      <p:pic>
        <p:nvPicPr>
          <p:cNvPr id="4" name="Google Shape;578;p37">
            <a:extLst>
              <a:ext uri="{FF2B5EF4-FFF2-40B4-BE49-F238E27FC236}">
                <a16:creationId xmlns:a16="http://schemas.microsoft.com/office/drawing/2014/main" id="{C785D816-FA21-163F-547C-9EB251E3A55B}"/>
              </a:ext>
            </a:extLst>
          </p:cNvPr>
          <p:cNvPicPr preferRelativeResize="0"/>
          <p:nvPr/>
        </p:nvPicPr>
        <p:blipFill>
          <a:blip r:embed="rId3">
            <a:alphaModFix/>
          </a:blip>
          <a:stretch>
            <a:fillRect/>
          </a:stretch>
        </p:blipFill>
        <p:spPr>
          <a:xfrm rot="8100000">
            <a:off x="961859" y="370800"/>
            <a:ext cx="1048181" cy="1169270"/>
          </a:xfrm>
          <a:prstGeom prst="rect">
            <a:avLst/>
          </a:prstGeom>
          <a:noFill/>
          <a:ln>
            <a:noFill/>
          </a:ln>
        </p:spPr>
      </p:pic>
      <p:pic>
        <p:nvPicPr>
          <p:cNvPr id="5" name="Picture 4" descr="Logo, company name&#10;&#10;Description automatically generated">
            <a:extLst>
              <a:ext uri="{FF2B5EF4-FFF2-40B4-BE49-F238E27FC236}">
                <a16:creationId xmlns:a16="http://schemas.microsoft.com/office/drawing/2014/main" id="{2982D6C1-8AEB-ECE5-C912-8A03A67BC896}"/>
              </a:ext>
            </a:extLst>
          </p:cNvPr>
          <p:cNvPicPr>
            <a:picLocks noChangeAspect="1"/>
          </p:cNvPicPr>
          <p:nvPr/>
        </p:nvPicPr>
        <p:blipFill>
          <a:blip r:embed="rId4"/>
          <a:stretch>
            <a:fillRect/>
          </a:stretch>
        </p:blipFill>
        <p:spPr>
          <a:xfrm>
            <a:off x="7531768" y="176174"/>
            <a:ext cx="1227220" cy="1185920"/>
          </a:xfrm>
          <a:prstGeom prst="rect">
            <a:avLst/>
          </a:prstGeom>
        </p:spPr>
      </p:pic>
      <p:grpSp>
        <p:nvGrpSpPr>
          <p:cNvPr id="6" name="Google Shape;1038;p60">
            <a:extLst>
              <a:ext uri="{FF2B5EF4-FFF2-40B4-BE49-F238E27FC236}">
                <a16:creationId xmlns:a16="http://schemas.microsoft.com/office/drawing/2014/main" id="{538518FA-BE14-A439-4CE7-5354AAA43ABF}"/>
              </a:ext>
            </a:extLst>
          </p:cNvPr>
          <p:cNvGrpSpPr/>
          <p:nvPr/>
        </p:nvGrpSpPr>
        <p:grpSpPr>
          <a:xfrm flipH="1">
            <a:off x="7844589" y="3657600"/>
            <a:ext cx="1093155" cy="1309726"/>
            <a:chOff x="5009875" y="720424"/>
            <a:chExt cx="3096682" cy="3888074"/>
          </a:xfrm>
        </p:grpSpPr>
        <p:pic>
          <p:nvPicPr>
            <p:cNvPr id="7" name="Google Shape;1039;p60">
              <a:extLst>
                <a:ext uri="{FF2B5EF4-FFF2-40B4-BE49-F238E27FC236}">
                  <a16:creationId xmlns:a16="http://schemas.microsoft.com/office/drawing/2014/main" id="{1FD20AC0-441F-7350-1A47-E62A0EFE42BD}"/>
                </a:ext>
              </a:extLst>
            </p:cNvPr>
            <p:cNvPicPr preferRelativeResize="0"/>
            <p:nvPr/>
          </p:nvPicPr>
          <p:blipFill>
            <a:blip r:embed="rId5">
              <a:alphaModFix/>
            </a:blip>
            <a:stretch>
              <a:fillRect/>
            </a:stretch>
          </p:blipFill>
          <p:spPr>
            <a:xfrm rot="-8999860">
              <a:off x="5482905" y="1761292"/>
              <a:ext cx="773901" cy="692095"/>
            </a:xfrm>
            <a:prstGeom prst="rect">
              <a:avLst/>
            </a:prstGeom>
            <a:noFill/>
            <a:ln>
              <a:noFill/>
            </a:ln>
          </p:spPr>
        </p:pic>
        <p:pic>
          <p:nvPicPr>
            <p:cNvPr id="8" name="Google Shape;1040;p60">
              <a:extLst>
                <a:ext uri="{FF2B5EF4-FFF2-40B4-BE49-F238E27FC236}">
                  <a16:creationId xmlns:a16="http://schemas.microsoft.com/office/drawing/2014/main" id="{1B345C4E-7F44-5B97-FED5-B69D778D509A}"/>
                </a:ext>
              </a:extLst>
            </p:cNvPr>
            <p:cNvPicPr preferRelativeResize="0"/>
            <p:nvPr/>
          </p:nvPicPr>
          <p:blipFill>
            <a:blip r:embed="rId5">
              <a:alphaModFix/>
            </a:blip>
            <a:stretch>
              <a:fillRect/>
            </a:stretch>
          </p:blipFill>
          <p:spPr>
            <a:xfrm rot="-10799867">
              <a:off x="5661955" y="2356405"/>
              <a:ext cx="529818" cy="473813"/>
            </a:xfrm>
            <a:prstGeom prst="rect">
              <a:avLst/>
            </a:prstGeom>
            <a:noFill/>
            <a:ln>
              <a:noFill/>
            </a:ln>
          </p:spPr>
        </p:pic>
        <p:pic>
          <p:nvPicPr>
            <p:cNvPr id="9" name="Google Shape;1041;p60">
              <a:extLst>
                <a:ext uri="{FF2B5EF4-FFF2-40B4-BE49-F238E27FC236}">
                  <a16:creationId xmlns:a16="http://schemas.microsoft.com/office/drawing/2014/main" id="{90CAD1B7-8E60-DA58-85E8-54DE82CCE491}"/>
                </a:ext>
              </a:extLst>
            </p:cNvPr>
            <p:cNvPicPr preferRelativeResize="0"/>
            <p:nvPr/>
          </p:nvPicPr>
          <p:blipFill>
            <a:blip r:embed="rId3">
              <a:alphaModFix/>
            </a:blip>
            <a:stretch>
              <a:fillRect/>
            </a:stretch>
          </p:blipFill>
          <p:spPr>
            <a:xfrm rot="-3517922">
              <a:off x="5370060" y="3474237"/>
              <a:ext cx="458992" cy="433859"/>
            </a:xfrm>
            <a:prstGeom prst="rect">
              <a:avLst/>
            </a:prstGeom>
            <a:noFill/>
            <a:ln>
              <a:noFill/>
            </a:ln>
          </p:spPr>
        </p:pic>
        <p:pic>
          <p:nvPicPr>
            <p:cNvPr id="10" name="Google Shape;1042;p60">
              <a:extLst>
                <a:ext uri="{FF2B5EF4-FFF2-40B4-BE49-F238E27FC236}">
                  <a16:creationId xmlns:a16="http://schemas.microsoft.com/office/drawing/2014/main" id="{7869AD5F-89E2-990F-3BF1-F9E1E784FDF6}"/>
                </a:ext>
              </a:extLst>
            </p:cNvPr>
            <p:cNvPicPr preferRelativeResize="0"/>
            <p:nvPr/>
          </p:nvPicPr>
          <p:blipFill>
            <a:blip r:embed="rId5">
              <a:alphaModFix/>
            </a:blip>
            <a:stretch>
              <a:fillRect/>
            </a:stretch>
          </p:blipFill>
          <p:spPr>
            <a:xfrm rot="-7199965">
              <a:off x="5119627" y="2888580"/>
              <a:ext cx="799678" cy="715165"/>
            </a:xfrm>
            <a:prstGeom prst="rect">
              <a:avLst/>
            </a:prstGeom>
            <a:noFill/>
            <a:ln>
              <a:noFill/>
            </a:ln>
          </p:spPr>
        </p:pic>
        <p:pic>
          <p:nvPicPr>
            <p:cNvPr id="11" name="Google Shape;1043;p60">
              <a:extLst>
                <a:ext uri="{FF2B5EF4-FFF2-40B4-BE49-F238E27FC236}">
                  <a16:creationId xmlns:a16="http://schemas.microsoft.com/office/drawing/2014/main" id="{AAD172A7-3D94-8918-2AAC-6B18627FE62E}"/>
                </a:ext>
              </a:extLst>
            </p:cNvPr>
            <p:cNvPicPr preferRelativeResize="0"/>
            <p:nvPr/>
          </p:nvPicPr>
          <p:blipFill>
            <a:blip r:embed="rId5">
              <a:alphaModFix/>
            </a:blip>
            <a:stretch>
              <a:fillRect/>
            </a:stretch>
          </p:blipFill>
          <p:spPr>
            <a:xfrm rot="-3928290">
              <a:off x="6819871" y="2829424"/>
              <a:ext cx="713001" cy="637622"/>
            </a:xfrm>
            <a:prstGeom prst="rect">
              <a:avLst/>
            </a:prstGeom>
            <a:noFill/>
            <a:ln>
              <a:noFill/>
            </a:ln>
          </p:spPr>
        </p:pic>
        <p:pic>
          <p:nvPicPr>
            <p:cNvPr id="12" name="Google Shape;1044;p60">
              <a:extLst>
                <a:ext uri="{FF2B5EF4-FFF2-40B4-BE49-F238E27FC236}">
                  <a16:creationId xmlns:a16="http://schemas.microsoft.com/office/drawing/2014/main" id="{725EB941-0CC6-F7CE-CD65-9A0C6DB8512C}"/>
                </a:ext>
              </a:extLst>
            </p:cNvPr>
            <p:cNvPicPr preferRelativeResize="0"/>
            <p:nvPr/>
          </p:nvPicPr>
          <p:blipFill>
            <a:blip r:embed="rId3">
              <a:alphaModFix/>
            </a:blip>
            <a:stretch>
              <a:fillRect/>
            </a:stretch>
          </p:blipFill>
          <p:spPr>
            <a:xfrm rot="8100000">
              <a:off x="6900594" y="1491964"/>
              <a:ext cx="799856" cy="756029"/>
            </a:xfrm>
            <a:prstGeom prst="rect">
              <a:avLst/>
            </a:prstGeom>
            <a:noFill/>
            <a:ln>
              <a:noFill/>
            </a:ln>
          </p:spPr>
        </p:pic>
        <p:pic>
          <p:nvPicPr>
            <p:cNvPr id="13" name="Google Shape;1045;p60">
              <a:extLst>
                <a:ext uri="{FF2B5EF4-FFF2-40B4-BE49-F238E27FC236}">
                  <a16:creationId xmlns:a16="http://schemas.microsoft.com/office/drawing/2014/main" id="{A7FA7559-A3F5-74F7-36FE-F3ED8E8D8861}"/>
                </a:ext>
              </a:extLst>
            </p:cNvPr>
            <p:cNvPicPr preferRelativeResize="0"/>
            <p:nvPr/>
          </p:nvPicPr>
          <p:blipFill>
            <a:blip r:embed="rId5">
              <a:alphaModFix/>
            </a:blip>
            <a:stretch>
              <a:fillRect/>
            </a:stretch>
          </p:blipFill>
          <p:spPr>
            <a:xfrm rot="-1799960">
              <a:off x="7098878" y="1130487"/>
              <a:ext cx="799680" cy="715163"/>
            </a:xfrm>
            <a:prstGeom prst="rect">
              <a:avLst/>
            </a:prstGeom>
            <a:noFill/>
            <a:ln>
              <a:noFill/>
            </a:ln>
          </p:spPr>
        </p:pic>
        <p:pic>
          <p:nvPicPr>
            <p:cNvPr id="14" name="Google Shape;1046;p60">
              <a:extLst>
                <a:ext uri="{FF2B5EF4-FFF2-40B4-BE49-F238E27FC236}">
                  <a16:creationId xmlns:a16="http://schemas.microsoft.com/office/drawing/2014/main" id="{DB8CCEA0-74BE-F7C7-9EC8-1081B368B674}"/>
                </a:ext>
              </a:extLst>
            </p:cNvPr>
            <p:cNvPicPr preferRelativeResize="0"/>
            <p:nvPr/>
          </p:nvPicPr>
          <p:blipFill>
            <a:blip r:embed="rId6">
              <a:alphaModFix/>
            </a:blip>
            <a:stretch>
              <a:fillRect/>
            </a:stretch>
          </p:blipFill>
          <p:spPr>
            <a:xfrm rot="16">
              <a:off x="5903745" y="1056263"/>
              <a:ext cx="1511980" cy="2245458"/>
            </a:xfrm>
            <a:prstGeom prst="rect">
              <a:avLst/>
            </a:prstGeom>
            <a:noFill/>
            <a:ln>
              <a:noFill/>
            </a:ln>
          </p:spPr>
        </p:pic>
        <p:pic>
          <p:nvPicPr>
            <p:cNvPr id="15" name="Google Shape;1047;p60">
              <a:extLst>
                <a:ext uri="{FF2B5EF4-FFF2-40B4-BE49-F238E27FC236}">
                  <a16:creationId xmlns:a16="http://schemas.microsoft.com/office/drawing/2014/main" id="{0BBFDC14-2DCC-BCC7-3B21-10DADE6E0E10}"/>
                </a:ext>
              </a:extLst>
            </p:cNvPr>
            <p:cNvPicPr preferRelativeResize="0"/>
            <p:nvPr/>
          </p:nvPicPr>
          <p:blipFill>
            <a:blip r:embed="rId7">
              <a:alphaModFix/>
            </a:blip>
            <a:stretch>
              <a:fillRect/>
            </a:stretch>
          </p:blipFill>
          <p:spPr>
            <a:xfrm rot="899983">
              <a:off x="6462669" y="3283764"/>
              <a:ext cx="1508595" cy="1149089"/>
            </a:xfrm>
            <a:prstGeom prst="rect">
              <a:avLst/>
            </a:prstGeom>
            <a:noFill/>
            <a:ln>
              <a:noFill/>
            </a:ln>
          </p:spPr>
        </p:pic>
        <p:pic>
          <p:nvPicPr>
            <p:cNvPr id="16" name="Google Shape;1048;p60">
              <a:extLst>
                <a:ext uri="{FF2B5EF4-FFF2-40B4-BE49-F238E27FC236}">
                  <a16:creationId xmlns:a16="http://schemas.microsoft.com/office/drawing/2014/main" id="{0A7FBF90-C367-D225-86BC-D1C130346A6C}"/>
                </a:ext>
              </a:extLst>
            </p:cNvPr>
            <p:cNvPicPr preferRelativeResize="0"/>
            <p:nvPr/>
          </p:nvPicPr>
          <p:blipFill>
            <a:blip r:embed="rId8">
              <a:alphaModFix/>
            </a:blip>
            <a:stretch>
              <a:fillRect/>
            </a:stretch>
          </p:blipFill>
          <p:spPr>
            <a:xfrm rot="-55">
              <a:off x="6029071" y="3074715"/>
              <a:ext cx="1105072" cy="1147885"/>
            </a:xfrm>
            <a:prstGeom prst="rect">
              <a:avLst/>
            </a:prstGeom>
            <a:noFill/>
            <a:ln>
              <a:noFill/>
            </a:ln>
          </p:spPr>
        </p:pic>
        <p:pic>
          <p:nvPicPr>
            <p:cNvPr id="17" name="Google Shape;1049;p60">
              <a:extLst>
                <a:ext uri="{FF2B5EF4-FFF2-40B4-BE49-F238E27FC236}">
                  <a16:creationId xmlns:a16="http://schemas.microsoft.com/office/drawing/2014/main" id="{85DADD38-ED76-2813-7A9F-4769F8EA47D5}"/>
                </a:ext>
              </a:extLst>
            </p:cNvPr>
            <p:cNvPicPr preferRelativeResize="0"/>
            <p:nvPr/>
          </p:nvPicPr>
          <p:blipFill>
            <a:blip r:embed="rId9">
              <a:alphaModFix/>
            </a:blip>
            <a:stretch>
              <a:fillRect/>
            </a:stretch>
          </p:blipFill>
          <p:spPr>
            <a:xfrm rot="21">
              <a:off x="5455713" y="2922852"/>
              <a:ext cx="1412416" cy="1219032"/>
            </a:xfrm>
            <a:prstGeom prst="rect">
              <a:avLst/>
            </a:prstGeom>
            <a:noFill/>
            <a:ln>
              <a:noFill/>
            </a:ln>
          </p:spPr>
        </p:pic>
        <p:pic>
          <p:nvPicPr>
            <p:cNvPr id="18" name="Google Shape;1050;p60">
              <a:extLst>
                <a:ext uri="{FF2B5EF4-FFF2-40B4-BE49-F238E27FC236}">
                  <a16:creationId xmlns:a16="http://schemas.microsoft.com/office/drawing/2014/main" id="{640DF1F9-B656-2952-CCEE-B023A389A509}"/>
                </a:ext>
              </a:extLst>
            </p:cNvPr>
            <p:cNvPicPr preferRelativeResize="0"/>
            <p:nvPr/>
          </p:nvPicPr>
          <p:blipFill>
            <a:blip r:embed="rId10">
              <a:alphaModFix/>
            </a:blip>
            <a:stretch>
              <a:fillRect/>
            </a:stretch>
          </p:blipFill>
          <p:spPr>
            <a:xfrm>
              <a:off x="7078069" y="3276676"/>
              <a:ext cx="687367" cy="245340"/>
            </a:xfrm>
            <a:prstGeom prst="rect">
              <a:avLst/>
            </a:prstGeom>
            <a:noFill/>
            <a:ln>
              <a:noFill/>
            </a:ln>
          </p:spPr>
        </p:pic>
        <p:pic>
          <p:nvPicPr>
            <p:cNvPr id="19" name="Google Shape;1051;p60">
              <a:extLst>
                <a:ext uri="{FF2B5EF4-FFF2-40B4-BE49-F238E27FC236}">
                  <a16:creationId xmlns:a16="http://schemas.microsoft.com/office/drawing/2014/main" id="{E93E887D-C99E-A5A2-6294-E9BCB04830CA}"/>
                </a:ext>
              </a:extLst>
            </p:cNvPr>
            <p:cNvPicPr preferRelativeResize="0"/>
            <p:nvPr/>
          </p:nvPicPr>
          <p:blipFill>
            <a:blip r:embed="rId3">
              <a:alphaModFix/>
            </a:blip>
            <a:stretch>
              <a:fillRect/>
            </a:stretch>
          </p:blipFill>
          <p:spPr>
            <a:xfrm rot="7200054">
              <a:off x="7673859" y="2587684"/>
              <a:ext cx="373248" cy="352780"/>
            </a:xfrm>
            <a:prstGeom prst="rect">
              <a:avLst/>
            </a:prstGeom>
            <a:noFill/>
            <a:ln>
              <a:noFill/>
            </a:ln>
          </p:spPr>
        </p:pic>
        <p:pic>
          <p:nvPicPr>
            <p:cNvPr id="20" name="Google Shape;1052;p60">
              <a:extLst>
                <a:ext uri="{FF2B5EF4-FFF2-40B4-BE49-F238E27FC236}">
                  <a16:creationId xmlns:a16="http://schemas.microsoft.com/office/drawing/2014/main" id="{AAE9AE9F-1E54-9640-07B4-ABEFA0EF8292}"/>
                </a:ext>
              </a:extLst>
            </p:cNvPr>
            <p:cNvPicPr preferRelativeResize="0"/>
            <p:nvPr/>
          </p:nvPicPr>
          <p:blipFill>
            <a:blip r:embed="rId5">
              <a:alphaModFix/>
            </a:blip>
            <a:stretch>
              <a:fillRect/>
            </a:stretch>
          </p:blipFill>
          <p:spPr>
            <a:xfrm rot="-6300229">
              <a:off x="5672988" y="780088"/>
              <a:ext cx="393716" cy="352097"/>
            </a:xfrm>
            <a:prstGeom prst="rect">
              <a:avLst/>
            </a:prstGeom>
            <a:noFill/>
            <a:ln>
              <a:noFill/>
            </a:ln>
          </p:spPr>
        </p:pic>
      </p:grpSp>
    </p:spTree>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grpSp>
        <p:nvGrpSpPr>
          <p:cNvPr id="554" name="Google Shape;554;p36"/>
          <p:cNvGrpSpPr/>
          <p:nvPr/>
        </p:nvGrpSpPr>
        <p:grpSpPr>
          <a:xfrm>
            <a:off x="1964110" y="633764"/>
            <a:ext cx="5215779" cy="3875972"/>
            <a:chOff x="309900" y="238100"/>
            <a:chExt cx="7048350" cy="5237800"/>
          </a:xfrm>
        </p:grpSpPr>
        <p:sp>
          <p:nvSpPr>
            <p:cNvPr id="555" name="Google Shape;555;p36"/>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6"/>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6"/>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6"/>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6"/>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6"/>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6"/>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6"/>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6"/>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4" name="Google Shape;564;p36"/>
          <p:cNvSpPr/>
          <p:nvPr/>
        </p:nvSpPr>
        <p:spPr>
          <a:xfrm>
            <a:off x="1848273" y="233756"/>
            <a:ext cx="5439426" cy="786406"/>
          </a:xfrm>
          <a:prstGeom prst="roundRect">
            <a:avLst>
              <a:gd name="adj" fmla="val 50000"/>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800" b="1" dirty="0" err="1">
                <a:solidFill>
                  <a:schemeClr val="tx1"/>
                </a:solidFill>
                <a:latin typeface="Georgia" panose="02040502050405020303" pitchFamily="18" charset="0"/>
              </a:rPr>
              <a:t>WINRules</a:t>
            </a:r>
            <a:endParaRPr sz="4800" dirty="0">
              <a:solidFill>
                <a:schemeClr val="tx1"/>
              </a:solidFill>
            </a:endParaRPr>
          </a:p>
        </p:txBody>
      </p:sp>
      <p:sp>
        <p:nvSpPr>
          <p:cNvPr id="566" name="Google Shape;566;p36"/>
          <p:cNvSpPr txBox="1">
            <a:spLocks noGrp="1"/>
          </p:cNvSpPr>
          <p:nvPr>
            <p:ph type="title"/>
          </p:nvPr>
        </p:nvSpPr>
        <p:spPr>
          <a:xfrm>
            <a:off x="1698171" y="1196368"/>
            <a:ext cx="6090885" cy="3588555"/>
          </a:xfrm>
          <a:prstGeom prst="rect">
            <a:avLst/>
          </a:prstGeom>
        </p:spPr>
        <p:txBody>
          <a:bodyPr spcFirstLastPara="1" wrap="square" lIns="91425" tIns="91425" rIns="91425" bIns="91425" anchor="t" anchorCtr="0">
            <a:noAutofit/>
          </a:bodyPr>
          <a:lstStyle/>
          <a:p>
            <a:r>
              <a:rPr lang="en-US" sz="4000" dirty="0"/>
              <a:t>Be Responsible</a:t>
            </a:r>
            <a:br>
              <a:rPr lang="en-US" sz="4000" dirty="0"/>
            </a:br>
            <a:r>
              <a:rPr lang="en-US" sz="4000" dirty="0"/>
              <a:t>Be Courteous </a:t>
            </a:r>
            <a:br>
              <a:rPr lang="en-US" sz="4000" dirty="0"/>
            </a:br>
            <a:r>
              <a:rPr lang="en-US" sz="4000" dirty="0"/>
              <a:t>Be Safe</a:t>
            </a:r>
            <a:br>
              <a:rPr lang="en-US" sz="4000" dirty="0"/>
            </a:br>
            <a:r>
              <a:rPr lang="en-US" sz="4000" dirty="0"/>
              <a:t>Be Respectful</a:t>
            </a:r>
            <a:br>
              <a:rPr lang="en-US" sz="4000" dirty="0"/>
            </a:br>
            <a:r>
              <a:rPr lang="en-US" sz="4000" dirty="0"/>
              <a:t>Be Prepared</a:t>
            </a:r>
            <a:br>
              <a:rPr lang="en-US" sz="1800" dirty="0"/>
            </a:br>
            <a:endParaRPr sz="1800" dirty="0"/>
          </a:p>
        </p:txBody>
      </p:sp>
      <p:pic>
        <p:nvPicPr>
          <p:cNvPr id="567" name="Google Shape;567;p36"/>
          <p:cNvPicPr preferRelativeResize="0"/>
          <p:nvPr/>
        </p:nvPicPr>
        <p:blipFill>
          <a:blip r:embed="rId3">
            <a:alphaModFix/>
          </a:blip>
          <a:stretch>
            <a:fillRect/>
          </a:stretch>
        </p:blipFill>
        <p:spPr>
          <a:xfrm rot="-419879">
            <a:off x="7818538" y="1871425"/>
            <a:ext cx="580878" cy="519474"/>
          </a:xfrm>
          <a:prstGeom prst="rect">
            <a:avLst/>
          </a:prstGeom>
          <a:noFill/>
          <a:ln>
            <a:noFill/>
          </a:ln>
        </p:spPr>
      </p:pic>
      <p:pic>
        <p:nvPicPr>
          <p:cNvPr id="568" name="Google Shape;568;p36"/>
          <p:cNvPicPr preferRelativeResize="0"/>
          <p:nvPr/>
        </p:nvPicPr>
        <p:blipFill>
          <a:blip r:embed="rId3">
            <a:alphaModFix/>
          </a:blip>
          <a:stretch>
            <a:fillRect/>
          </a:stretch>
        </p:blipFill>
        <p:spPr>
          <a:xfrm rot="-2700265">
            <a:off x="1132843" y="2906503"/>
            <a:ext cx="327587" cy="29297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100" y="204198"/>
            <a:ext cx="7713900" cy="903502"/>
          </a:xfrm>
        </p:spPr>
        <p:txBody>
          <a:bodyPr/>
          <a:lstStyle/>
          <a:p>
            <a:pPr algn="ctr"/>
            <a:r>
              <a:rPr lang="en-US" sz="6000" b="1" dirty="0"/>
              <a:t>Thank You!</a:t>
            </a:r>
            <a:br>
              <a:rPr lang="en-US" sz="6000" b="1" dirty="0"/>
            </a:br>
            <a:endParaRPr lang="en-US" sz="6000" b="1" dirty="0"/>
          </a:p>
        </p:txBody>
      </p:sp>
      <p:sp>
        <p:nvSpPr>
          <p:cNvPr id="5" name="Content Placeholder 4"/>
          <p:cNvSpPr>
            <a:spLocks noGrp="1"/>
          </p:cNvSpPr>
          <p:nvPr>
            <p:ph idx="1"/>
          </p:nvPr>
        </p:nvSpPr>
        <p:spPr>
          <a:xfrm>
            <a:off x="529389" y="1152474"/>
            <a:ext cx="7899611" cy="3786827"/>
          </a:xfrm>
        </p:spPr>
        <p:txBody>
          <a:bodyPr/>
          <a:lstStyle/>
          <a:p>
            <a:pPr marL="0" indent="0" algn="ctr">
              <a:buNone/>
            </a:pPr>
            <a:r>
              <a:rPr lang="en-US" sz="4000" dirty="0"/>
              <a:t>We are looking forward to a successful 2023-2024 school year. Please let us know how we can help your student have the best possible experience.</a:t>
            </a:r>
          </a:p>
        </p:txBody>
      </p:sp>
      <p:pic>
        <p:nvPicPr>
          <p:cNvPr id="4" name="Picture 5"/>
          <p:cNvPicPr>
            <a:picLocks noChangeAspect="1" noChangeArrowheads="1"/>
          </p:cNvPicPr>
          <p:nvPr/>
        </p:nvPicPr>
        <p:blipFill>
          <a:blip r:embed="rId2" cstate="print"/>
          <a:srcRect/>
          <a:stretch>
            <a:fillRect/>
          </a:stretch>
        </p:blipFill>
        <p:spPr bwMode="auto">
          <a:xfrm>
            <a:off x="6696352" y="101144"/>
            <a:ext cx="1732548" cy="1109609"/>
          </a:xfrm>
          <a:prstGeom prst="rect">
            <a:avLst/>
          </a:prstGeom>
          <a:noFill/>
          <a:ln w="9525">
            <a:noFill/>
            <a:miter lim="800000"/>
            <a:headEnd/>
            <a:tailEnd/>
          </a:ln>
          <a:effectLst/>
        </p:spPr>
      </p:pic>
      <p:pic>
        <p:nvPicPr>
          <p:cNvPr id="3" name="Google Shape;1213;p69">
            <a:extLst>
              <a:ext uri="{FF2B5EF4-FFF2-40B4-BE49-F238E27FC236}">
                <a16:creationId xmlns:a16="http://schemas.microsoft.com/office/drawing/2014/main" id="{C2BABA98-8543-7380-572F-333FDF2D228F}"/>
              </a:ext>
            </a:extLst>
          </p:cNvPr>
          <p:cNvPicPr preferRelativeResize="0"/>
          <p:nvPr/>
        </p:nvPicPr>
        <p:blipFill>
          <a:blip r:embed="rId3">
            <a:alphaModFix/>
          </a:blip>
          <a:stretch>
            <a:fillRect/>
          </a:stretch>
        </p:blipFill>
        <p:spPr>
          <a:xfrm rot="6300250" flipH="1">
            <a:off x="685514" y="63216"/>
            <a:ext cx="924873" cy="154580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34"/>
          <p:cNvSpPr txBox="1">
            <a:spLocks noGrp="1"/>
          </p:cNvSpPr>
          <p:nvPr>
            <p:ph type="title"/>
          </p:nvPr>
        </p:nvSpPr>
        <p:spPr>
          <a:xfrm>
            <a:off x="312821" y="966883"/>
            <a:ext cx="8102345" cy="3926088"/>
          </a:xfrm>
          <a:prstGeom prst="rect">
            <a:avLst/>
          </a:prstGeom>
          <a:ln>
            <a:noFill/>
          </a:ln>
        </p:spPr>
        <p:txBody>
          <a:bodyPr spcFirstLastPara="1" wrap="square" lIns="91425" tIns="91425" rIns="91425" bIns="91425" anchor="t" anchorCtr="0">
            <a:noAutofit/>
          </a:bodyPr>
          <a:lstStyle/>
          <a:p>
            <a:r>
              <a:rPr lang="en-US" sz="2000" b="1" dirty="0"/>
              <a:t>Administration</a:t>
            </a:r>
            <a:br>
              <a:rPr lang="en-US" sz="2000" b="1" dirty="0"/>
            </a:br>
            <a:r>
              <a:rPr lang="en-US" sz="2000" b="1" dirty="0"/>
              <a:t>Dr. T. Shaffer, Principal</a:t>
            </a:r>
            <a:br>
              <a:rPr lang="en-US" sz="2000" b="1" dirty="0"/>
            </a:br>
            <a:r>
              <a:rPr lang="en-US" sz="2000" b="1" dirty="0"/>
              <a:t>H. Harley, Assistant Principal</a:t>
            </a:r>
            <a:br>
              <a:rPr lang="en-US" sz="2000" b="1" dirty="0"/>
            </a:br>
            <a:r>
              <a:rPr lang="en-US" sz="2000" b="1" dirty="0"/>
              <a:t>S. Jarrett, PLC Coach</a:t>
            </a:r>
            <a:br>
              <a:rPr lang="en-US" sz="2000" b="1" dirty="0"/>
            </a:br>
            <a:br>
              <a:rPr lang="en-US" sz="2000" b="1" dirty="0"/>
            </a:br>
            <a:r>
              <a:rPr lang="en-US" sz="2000" b="1" dirty="0"/>
              <a:t>Professional School Counselor</a:t>
            </a:r>
            <a:br>
              <a:rPr lang="en-US" sz="2000" b="1" dirty="0"/>
            </a:br>
            <a:r>
              <a:rPr lang="en-US" sz="2000" b="1" dirty="0"/>
              <a:t>S. Johnson</a:t>
            </a:r>
            <a:br>
              <a:rPr lang="en-US" sz="2000" b="1" dirty="0"/>
            </a:br>
            <a:r>
              <a:rPr lang="en-US" sz="2000" b="1" dirty="0"/>
              <a:t>School Social Worker</a:t>
            </a:r>
            <a:br>
              <a:rPr lang="en-US" sz="2000" b="1" dirty="0"/>
            </a:br>
            <a:r>
              <a:rPr lang="en-US" sz="2000" b="1" dirty="0"/>
              <a:t>B. Leigh</a:t>
            </a:r>
            <a:br>
              <a:rPr lang="en-US" sz="2000" b="1" dirty="0"/>
            </a:br>
            <a:br>
              <a:rPr lang="en-US" sz="2000" b="1" dirty="0"/>
            </a:br>
            <a:r>
              <a:rPr lang="en-US" sz="2000" b="1" dirty="0"/>
              <a:t>Office Staff</a:t>
            </a:r>
            <a:br>
              <a:rPr lang="en-US" sz="2000" b="1" dirty="0"/>
            </a:br>
            <a:r>
              <a:rPr lang="en-US" sz="2000" b="1" dirty="0"/>
              <a:t>J. McCullough</a:t>
            </a:r>
            <a:br>
              <a:rPr lang="en-US" sz="2500" b="1" dirty="0"/>
            </a:br>
            <a:endParaRPr sz="2500" dirty="0"/>
          </a:p>
        </p:txBody>
      </p:sp>
      <p:sp>
        <p:nvSpPr>
          <p:cNvPr id="527" name="Google Shape;527;p34"/>
          <p:cNvSpPr txBox="1"/>
          <p:nvPr/>
        </p:nvSpPr>
        <p:spPr>
          <a:xfrm>
            <a:off x="835539" y="329089"/>
            <a:ext cx="7713900" cy="538200"/>
          </a:xfrm>
          <a:prstGeom prst="rect">
            <a:avLst/>
          </a:prstGeom>
          <a:noFill/>
          <a:ln>
            <a:noFill/>
          </a:ln>
        </p:spPr>
        <p:txBody>
          <a:bodyPr spcFirstLastPara="1" wrap="square" lIns="91425" tIns="91425" rIns="0" bIns="91425" anchor="t" anchorCtr="0">
            <a:noAutofit/>
          </a:bodyPr>
          <a:lstStyle/>
          <a:p>
            <a:pPr marL="0" lvl="0" indent="0" algn="ctr" rtl="0">
              <a:spcBef>
                <a:spcPts val="0"/>
              </a:spcBef>
              <a:spcAft>
                <a:spcPts val="0"/>
              </a:spcAft>
              <a:buNone/>
            </a:pPr>
            <a:r>
              <a:rPr lang="en-US" sz="3200" dirty="0"/>
              <a:t>People to Know</a:t>
            </a:r>
            <a:endParaRPr sz="1200" dirty="0">
              <a:solidFill>
                <a:schemeClr val="accent6"/>
              </a:solidFill>
              <a:latin typeface="Raleway SemiBold"/>
              <a:ea typeface="Raleway SemiBold"/>
              <a:cs typeface="Raleway SemiBold"/>
              <a:sym typeface="Raleway SemiBold"/>
            </a:endParaRPr>
          </a:p>
        </p:txBody>
      </p:sp>
      <p:pic>
        <p:nvPicPr>
          <p:cNvPr id="530" name="Google Shape;530;p34"/>
          <p:cNvPicPr preferRelativeResize="0"/>
          <p:nvPr/>
        </p:nvPicPr>
        <p:blipFill>
          <a:blip r:embed="rId3">
            <a:alphaModFix/>
          </a:blip>
          <a:stretch>
            <a:fillRect/>
          </a:stretch>
        </p:blipFill>
        <p:spPr>
          <a:xfrm rot="-6300114">
            <a:off x="863477" y="3211522"/>
            <a:ext cx="1210590" cy="1742514"/>
          </a:xfrm>
          <a:prstGeom prst="rect">
            <a:avLst/>
          </a:prstGeom>
          <a:noFill/>
          <a:ln>
            <a:noFill/>
          </a:ln>
        </p:spPr>
      </p:pic>
      <p:pic>
        <p:nvPicPr>
          <p:cNvPr id="531" name="Google Shape;531;p34"/>
          <p:cNvPicPr preferRelativeResize="0"/>
          <p:nvPr/>
        </p:nvPicPr>
        <p:blipFill>
          <a:blip r:embed="rId4">
            <a:alphaModFix/>
          </a:blip>
          <a:stretch>
            <a:fillRect/>
          </a:stretch>
        </p:blipFill>
        <p:spPr>
          <a:xfrm rot="8100107">
            <a:off x="8309194" y="4233405"/>
            <a:ext cx="521688" cy="493080"/>
          </a:xfrm>
          <a:prstGeom prst="rect">
            <a:avLst/>
          </a:prstGeom>
          <a:noFill/>
          <a:ln>
            <a:noFill/>
          </a:ln>
        </p:spPr>
      </p:pic>
      <p:pic>
        <p:nvPicPr>
          <p:cNvPr id="2" name="Picture 1">
            <a:extLst>
              <a:ext uri="{FF2B5EF4-FFF2-40B4-BE49-F238E27FC236}">
                <a16:creationId xmlns:a16="http://schemas.microsoft.com/office/drawing/2014/main" id="{B0ABE9F1-8104-3AE1-D73C-33FDB32C9F10}"/>
              </a:ext>
            </a:extLst>
          </p:cNvPr>
          <p:cNvPicPr>
            <a:picLocks noChangeAspect="1" noChangeArrowheads="1"/>
          </p:cNvPicPr>
          <p:nvPr/>
        </p:nvPicPr>
        <p:blipFill>
          <a:blip r:embed="rId5" cstate="print"/>
          <a:stretch>
            <a:fillRect/>
          </a:stretch>
        </p:blipFill>
        <p:spPr bwMode="auto">
          <a:xfrm>
            <a:off x="6757724" y="314282"/>
            <a:ext cx="2171089" cy="1851402"/>
          </a:xfrm>
          <a:prstGeom prst="rect">
            <a:avLst/>
          </a:prstGeom>
          <a:noFill/>
        </p:spPr>
      </p:pic>
      <p:pic>
        <p:nvPicPr>
          <p:cNvPr id="4" name="Picture 3" descr="Clipart - Thumbtack note Important">
            <a:extLst>
              <a:ext uri="{FF2B5EF4-FFF2-40B4-BE49-F238E27FC236}">
                <a16:creationId xmlns:a16="http://schemas.microsoft.com/office/drawing/2014/main" id="{AD745C31-B187-18BE-E7FF-A78321FDA8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463880">
            <a:off x="6205561" y="2677619"/>
            <a:ext cx="2878282" cy="2027989"/>
          </a:xfrm>
          <a:prstGeom prst="rect">
            <a:avLst/>
          </a:prstGeom>
        </p:spPr>
      </p:pic>
      <p:pic>
        <p:nvPicPr>
          <p:cNvPr id="8" name="Picture 7" descr="A white and orange character climbing up a bar graph&#10;&#10;Description automatically generated">
            <a:extLst>
              <a:ext uri="{FF2B5EF4-FFF2-40B4-BE49-F238E27FC236}">
                <a16:creationId xmlns:a16="http://schemas.microsoft.com/office/drawing/2014/main" id="{AF419CA0-D294-F638-5230-A914DB919174}"/>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215187" y="354811"/>
            <a:ext cx="2042361" cy="2042361"/>
          </a:xfrm>
          <a:prstGeom prst="rect">
            <a:avLst/>
          </a:prstGeom>
        </p:spPr>
      </p:pic>
    </p:spTree>
    <p:extLst>
      <p:ext uri="{BB962C8B-B14F-4D97-AF65-F5344CB8AC3E}">
        <p14:creationId xmlns:p14="http://schemas.microsoft.com/office/powerpoint/2010/main" val="34151814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40" y="1"/>
            <a:ext cx="8975560" cy="505326"/>
          </a:xfrm>
        </p:spPr>
        <p:txBody>
          <a:bodyPr>
            <a:noAutofit/>
          </a:bodyPr>
          <a:lstStyle/>
          <a:p>
            <a:pPr marL="0" indent="0">
              <a:buNone/>
            </a:pPr>
            <a:r>
              <a:rPr lang="en-US" sz="3000" dirty="0"/>
              <a:t>Meet our School Social Worker: </a:t>
            </a:r>
            <a:br>
              <a:rPr lang="en-US" sz="3000" dirty="0"/>
            </a:br>
            <a:r>
              <a:rPr lang="en-US" sz="3000" dirty="0"/>
              <a:t>Ms. Beverly Leigh, LCSW, LSSW </a:t>
            </a:r>
            <a:br>
              <a:rPr lang="en-US" sz="3000" dirty="0"/>
            </a:br>
            <a:r>
              <a:rPr lang="en-US" sz="3000" b="1" dirty="0"/>
              <a:t>Leighbj@scsk12.org</a:t>
            </a:r>
            <a:br>
              <a:rPr lang="en-US" sz="3000" b="1" dirty="0"/>
            </a:br>
            <a:r>
              <a:rPr lang="en-US" sz="3000" b="1" dirty="0">
                <a:latin typeface="Times New Roman" panose="02020603050405020304" pitchFamily="18" charset="0"/>
                <a:cs typeface="Times New Roman" panose="02020603050405020304" pitchFamily="18" charset="0"/>
              </a:rPr>
              <a:t>         901-416-7032</a:t>
            </a:r>
            <a:br>
              <a:rPr lang="en-US" sz="3000" b="1" dirty="0">
                <a:latin typeface="Times New Roman" panose="02020603050405020304" pitchFamily="18" charset="0"/>
                <a:cs typeface="Times New Roman" panose="02020603050405020304" pitchFamily="18" charset="0"/>
              </a:rPr>
            </a:br>
            <a:br>
              <a:rPr lang="en-US" sz="3000" dirty="0"/>
            </a:br>
            <a:endParaRPr lang="en-US" sz="3000" dirty="0"/>
          </a:p>
        </p:txBody>
      </p:sp>
      <p:sp>
        <p:nvSpPr>
          <p:cNvPr id="3" name="Content Placeholder 2"/>
          <p:cNvSpPr>
            <a:spLocks noGrp="1"/>
          </p:cNvSpPr>
          <p:nvPr>
            <p:ph idx="1"/>
          </p:nvPr>
        </p:nvSpPr>
        <p:spPr>
          <a:xfrm>
            <a:off x="168440" y="2221497"/>
            <a:ext cx="8891341" cy="2831766"/>
          </a:xfrm>
        </p:spPr>
        <p:txBody>
          <a:bodyPr>
            <a:normAutofit fontScale="77500" lnSpcReduction="20000"/>
          </a:bodyPr>
          <a:lstStyle/>
          <a:p>
            <a:pPr marL="139700" indent="0">
              <a:buNone/>
            </a:pPr>
            <a:r>
              <a:rPr lang="en-US" sz="1800" dirty="0"/>
              <a:t> </a:t>
            </a:r>
          </a:p>
          <a:p>
            <a:pPr marL="139700" indent="0">
              <a:buNone/>
            </a:pPr>
            <a:r>
              <a:rPr lang="en-US" sz="5100" dirty="0"/>
              <a:t>Roles and Responsibilities</a:t>
            </a:r>
          </a:p>
          <a:p>
            <a:r>
              <a:rPr lang="en-US" sz="3200" dirty="0"/>
              <a:t>Provide individual, group and family therapy</a:t>
            </a:r>
          </a:p>
          <a:p>
            <a:r>
              <a:rPr lang="en-US" sz="3200" dirty="0"/>
              <a:t>Respond to Emergencies and Crisis </a:t>
            </a:r>
          </a:p>
          <a:p>
            <a:r>
              <a:rPr lang="en-US" sz="3200" dirty="0"/>
              <a:t>Provide consultation with teachers, parents administrators, and others</a:t>
            </a:r>
          </a:p>
          <a:p>
            <a:r>
              <a:rPr lang="en-US" sz="3200" dirty="0"/>
              <a:t>Complete FBA/BIP’s, Safety Plans as indicated </a:t>
            </a:r>
          </a:p>
          <a:p>
            <a:r>
              <a:rPr lang="en-US" sz="3200" dirty="0"/>
              <a:t>Attend IEP’s/SART/504/ Team Meetings as needed</a:t>
            </a:r>
          </a:p>
          <a:p>
            <a:endParaRPr lang="en-US" sz="1800" dirty="0"/>
          </a:p>
          <a:p>
            <a:endParaRPr lang="en-US" sz="1800" dirty="0">
              <a:solidFill>
                <a:schemeClr val="bg1"/>
              </a:solidFill>
            </a:endParaRPr>
          </a:p>
          <a:p>
            <a:endParaRPr lang="en-US" dirty="0"/>
          </a:p>
        </p:txBody>
      </p:sp>
      <p:pic>
        <p:nvPicPr>
          <p:cNvPr id="5" name="Content Placeholder 4">
            <a:extLst>
              <a:ext uri="{FF2B5EF4-FFF2-40B4-BE49-F238E27FC236}">
                <a16:creationId xmlns:a16="http://schemas.microsoft.com/office/drawing/2014/main" id="{3943023E-1677-87AB-EE3A-EDE6F78042B8}"/>
              </a:ext>
            </a:extLst>
          </p:cNvPr>
          <p:cNvPicPr>
            <a:picLocks noChangeAspect="1"/>
          </p:cNvPicPr>
          <p:nvPr/>
        </p:nvPicPr>
        <p:blipFill>
          <a:blip r:embed="rId3"/>
          <a:stretch>
            <a:fillRect/>
          </a:stretch>
        </p:blipFill>
        <p:spPr>
          <a:xfrm>
            <a:off x="301551" y="180475"/>
            <a:ext cx="1671628" cy="2229649"/>
          </a:xfrm>
          <a:prstGeom prst="rect">
            <a:avLst/>
          </a:prstGeom>
        </p:spPr>
      </p:pic>
      <p:pic>
        <p:nvPicPr>
          <p:cNvPr id="11" name="Picture 10" descr="A logo with a torch and a graduation cap&#10;&#10;Description automatically generated">
            <a:extLst>
              <a:ext uri="{FF2B5EF4-FFF2-40B4-BE49-F238E27FC236}">
                <a16:creationId xmlns:a16="http://schemas.microsoft.com/office/drawing/2014/main" id="{E70D3D96-8C90-2177-BCDD-76F589517154}"/>
              </a:ext>
            </a:extLst>
          </p:cNvPr>
          <p:cNvPicPr>
            <a:picLocks noChangeAspect="1"/>
          </p:cNvPicPr>
          <p:nvPr/>
        </p:nvPicPr>
        <p:blipFill>
          <a:blip r:embed="rId4"/>
          <a:stretch>
            <a:fillRect/>
          </a:stretch>
        </p:blipFill>
        <p:spPr>
          <a:xfrm>
            <a:off x="7156412" y="409073"/>
            <a:ext cx="1903369" cy="1612231"/>
          </a:xfrm>
          <a:prstGeom prst="rect">
            <a:avLst/>
          </a:prstGeom>
        </p:spPr>
      </p:pic>
      <p:pic>
        <p:nvPicPr>
          <p:cNvPr id="4" name="Google Shape;531;p34">
            <a:extLst>
              <a:ext uri="{FF2B5EF4-FFF2-40B4-BE49-F238E27FC236}">
                <a16:creationId xmlns:a16="http://schemas.microsoft.com/office/drawing/2014/main" id="{9CA78286-C169-2884-8B94-0F8DAFED7148}"/>
              </a:ext>
            </a:extLst>
          </p:cNvPr>
          <p:cNvPicPr preferRelativeResize="0"/>
          <p:nvPr/>
        </p:nvPicPr>
        <p:blipFill>
          <a:blip r:embed="rId5">
            <a:alphaModFix/>
          </a:blip>
          <a:stretch>
            <a:fillRect/>
          </a:stretch>
        </p:blipFill>
        <p:spPr>
          <a:xfrm rot="8100107">
            <a:off x="7893793" y="2963890"/>
            <a:ext cx="916619" cy="846782"/>
          </a:xfrm>
          <a:prstGeom prst="rect">
            <a:avLst/>
          </a:prstGeom>
          <a:noFill/>
          <a:ln>
            <a:noFill/>
          </a:ln>
        </p:spPr>
      </p:pic>
    </p:spTree>
    <p:extLst>
      <p:ext uri="{BB962C8B-B14F-4D97-AF65-F5344CB8AC3E}">
        <p14:creationId xmlns:p14="http://schemas.microsoft.com/office/powerpoint/2010/main" val="98037965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336" y="59251"/>
            <a:ext cx="7654663" cy="674676"/>
          </a:xfrm>
        </p:spPr>
        <p:txBody>
          <a:bodyPr/>
          <a:lstStyle/>
          <a:p>
            <a:r>
              <a:rPr lang="en-US" sz="4800" dirty="0"/>
              <a:t>Agenda </a:t>
            </a:r>
          </a:p>
        </p:txBody>
      </p:sp>
      <p:sp>
        <p:nvSpPr>
          <p:cNvPr id="3" name="Content Placeholder 2"/>
          <p:cNvSpPr>
            <a:spLocks noGrp="1"/>
          </p:cNvSpPr>
          <p:nvPr>
            <p:ph idx="1"/>
          </p:nvPr>
        </p:nvSpPr>
        <p:spPr>
          <a:xfrm>
            <a:off x="449290" y="951147"/>
            <a:ext cx="7551710" cy="4038110"/>
          </a:xfrm>
        </p:spPr>
        <p:txBody>
          <a:bodyPr/>
          <a:lstStyle/>
          <a:p>
            <a:r>
              <a:rPr lang="en-US" sz="1800" dirty="0"/>
              <a:t>What is Title 1 Purpose and Goals</a:t>
            </a:r>
          </a:p>
          <a:p>
            <a:r>
              <a:rPr lang="en-US" sz="1800" dirty="0"/>
              <a:t>How Title 1 Works</a:t>
            </a:r>
          </a:p>
          <a:p>
            <a:r>
              <a:rPr lang="en-US" sz="1800" dirty="0"/>
              <a:t>School/Parent Compact, FEP &amp; Student Code of Conduct-</a:t>
            </a:r>
          </a:p>
          <a:p>
            <a:pPr lvl="1"/>
            <a:r>
              <a:rPr lang="en-US" sz="1800" dirty="0">
                <a:solidFill>
                  <a:srgbClr val="FF0000"/>
                </a:solidFill>
              </a:rPr>
              <a:t>(Each Parent received a copy of these forms August 23</a:t>
            </a:r>
            <a:r>
              <a:rPr lang="en-US" sz="1800" baseline="30000" dirty="0">
                <a:solidFill>
                  <a:srgbClr val="FF0000"/>
                </a:solidFill>
              </a:rPr>
              <a:t>rd</a:t>
            </a:r>
            <a:r>
              <a:rPr lang="en-US" sz="1800" dirty="0">
                <a:solidFill>
                  <a:srgbClr val="FF0000"/>
                </a:solidFill>
              </a:rPr>
              <a:t> )</a:t>
            </a:r>
          </a:p>
          <a:p>
            <a:r>
              <a:rPr lang="en-US" sz="1800" dirty="0"/>
              <a:t>Parent’s Right to Know</a:t>
            </a:r>
          </a:p>
          <a:p>
            <a:r>
              <a:rPr lang="en-US" sz="1800" dirty="0"/>
              <a:t>Teacher Qualifications</a:t>
            </a:r>
          </a:p>
          <a:p>
            <a:r>
              <a:rPr lang="en-US" sz="1800" dirty="0"/>
              <a:t>Parental Involvement Policy</a:t>
            </a:r>
          </a:p>
          <a:p>
            <a:r>
              <a:rPr lang="en-US" sz="1800" dirty="0"/>
              <a:t>Availability of Parent Training/Opportunities for Meetings</a:t>
            </a:r>
          </a:p>
          <a:p>
            <a:r>
              <a:rPr lang="en-US" sz="1800" dirty="0"/>
              <a:t>Reporting Pupil Progress</a:t>
            </a:r>
          </a:p>
          <a:p>
            <a:r>
              <a:rPr lang="en-US" sz="1800" dirty="0"/>
              <a:t>P-T-Conferences</a:t>
            </a:r>
          </a:p>
          <a:p>
            <a:r>
              <a:rPr lang="en-US" sz="1800" dirty="0"/>
              <a:t>Mastery Connect Data </a:t>
            </a:r>
          </a:p>
          <a:p>
            <a:r>
              <a:rPr lang="en-US" sz="1800" dirty="0"/>
              <a:t>2023-2024 SIP Goals</a:t>
            </a:r>
          </a:p>
          <a:p>
            <a:r>
              <a:rPr lang="en-US" sz="1800" dirty="0"/>
              <a:t>State of the School </a:t>
            </a:r>
          </a:p>
          <a:p>
            <a:r>
              <a:rPr lang="en-US" sz="1800" dirty="0"/>
              <a:t>Questions and Answers</a:t>
            </a:r>
          </a:p>
          <a:p>
            <a:endParaRPr lang="en-US" dirty="0"/>
          </a:p>
          <a:p>
            <a:endParaRPr lang="en-US" dirty="0"/>
          </a:p>
          <a:p>
            <a:endParaRPr lang="en-US" dirty="0"/>
          </a:p>
        </p:txBody>
      </p:sp>
      <p:grpSp>
        <p:nvGrpSpPr>
          <p:cNvPr id="4" name="Google Shape;1038;p60">
            <a:extLst>
              <a:ext uri="{FF2B5EF4-FFF2-40B4-BE49-F238E27FC236}">
                <a16:creationId xmlns:a16="http://schemas.microsoft.com/office/drawing/2014/main" id="{A4C37715-4226-33FD-8A6C-757DA75D9572}"/>
              </a:ext>
            </a:extLst>
          </p:cNvPr>
          <p:cNvGrpSpPr/>
          <p:nvPr/>
        </p:nvGrpSpPr>
        <p:grpSpPr>
          <a:xfrm flipH="1">
            <a:off x="7800152" y="711818"/>
            <a:ext cx="1257693" cy="1853022"/>
            <a:chOff x="5009875" y="720424"/>
            <a:chExt cx="3096682" cy="3888074"/>
          </a:xfrm>
        </p:grpSpPr>
        <p:pic>
          <p:nvPicPr>
            <p:cNvPr id="5" name="Google Shape;1039;p60">
              <a:extLst>
                <a:ext uri="{FF2B5EF4-FFF2-40B4-BE49-F238E27FC236}">
                  <a16:creationId xmlns:a16="http://schemas.microsoft.com/office/drawing/2014/main" id="{1C1982C4-1F29-426E-B09E-EE464D3A582B}"/>
                </a:ext>
              </a:extLst>
            </p:cNvPr>
            <p:cNvPicPr preferRelativeResize="0"/>
            <p:nvPr/>
          </p:nvPicPr>
          <p:blipFill>
            <a:blip r:embed="rId2">
              <a:alphaModFix/>
            </a:blip>
            <a:stretch>
              <a:fillRect/>
            </a:stretch>
          </p:blipFill>
          <p:spPr>
            <a:xfrm rot="-8999860">
              <a:off x="5482905" y="1761292"/>
              <a:ext cx="773901" cy="692095"/>
            </a:xfrm>
            <a:prstGeom prst="rect">
              <a:avLst/>
            </a:prstGeom>
            <a:noFill/>
            <a:ln>
              <a:noFill/>
            </a:ln>
          </p:spPr>
        </p:pic>
        <p:pic>
          <p:nvPicPr>
            <p:cNvPr id="6" name="Google Shape;1040;p60">
              <a:extLst>
                <a:ext uri="{FF2B5EF4-FFF2-40B4-BE49-F238E27FC236}">
                  <a16:creationId xmlns:a16="http://schemas.microsoft.com/office/drawing/2014/main" id="{04E97A2E-E114-0496-0EB7-92D8D7EB5951}"/>
                </a:ext>
              </a:extLst>
            </p:cNvPr>
            <p:cNvPicPr preferRelativeResize="0"/>
            <p:nvPr/>
          </p:nvPicPr>
          <p:blipFill>
            <a:blip r:embed="rId2">
              <a:alphaModFix/>
            </a:blip>
            <a:stretch>
              <a:fillRect/>
            </a:stretch>
          </p:blipFill>
          <p:spPr>
            <a:xfrm rot="-10799867">
              <a:off x="5661955" y="2356405"/>
              <a:ext cx="529818" cy="473813"/>
            </a:xfrm>
            <a:prstGeom prst="rect">
              <a:avLst/>
            </a:prstGeom>
            <a:noFill/>
            <a:ln>
              <a:noFill/>
            </a:ln>
          </p:spPr>
        </p:pic>
        <p:pic>
          <p:nvPicPr>
            <p:cNvPr id="7" name="Google Shape;1041;p60">
              <a:extLst>
                <a:ext uri="{FF2B5EF4-FFF2-40B4-BE49-F238E27FC236}">
                  <a16:creationId xmlns:a16="http://schemas.microsoft.com/office/drawing/2014/main" id="{4BF74BB3-F38C-D887-38BF-7F70823C0D0C}"/>
                </a:ext>
              </a:extLst>
            </p:cNvPr>
            <p:cNvPicPr preferRelativeResize="0"/>
            <p:nvPr/>
          </p:nvPicPr>
          <p:blipFill>
            <a:blip r:embed="rId3">
              <a:alphaModFix/>
            </a:blip>
            <a:stretch>
              <a:fillRect/>
            </a:stretch>
          </p:blipFill>
          <p:spPr>
            <a:xfrm rot="-3517922">
              <a:off x="5370060" y="3474237"/>
              <a:ext cx="458992" cy="433859"/>
            </a:xfrm>
            <a:prstGeom prst="rect">
              <a:avLst/>
            </a:prstGeom>
            <a:noFill/>
            <a:ln>
              <a:noFill/>
            </a:ln>
          </p:spPr>
        </p:pic>
        <p:pic>
          <p:nvPicPr>
            <p:cNvPr id="8" name="Google Shape;1042;p60">
              <a:extLst>
                <a:ext uri="{FF2B5EF4-FFF2-40B4-BE49-F238E27FC236}">
                  <a16:creationId xmlns:a16="http://schemas.microsoft.com/office/drawing/2014/main" id="{17D3F4F6-D511-05A4-A0BB-4FE4A71C5521}"/>
                </a:ext>
              </a:extLst>
            </p:cNvPr>
            <p:cNvPicPr preferRelativeResize="0"/>
            <p:nvPr/>
          </p:nvPicPr>
          <p:blipFill>
            <a:blip r:embed="rId2">
              <a:alphaModFix/>
            </a:blip>
            <a:stretch>
              <a:fillRect/>
            </a:stretch>
          </p:blipFill>
          <p:spPr>
            <a:xfrm rot="-7199965">
              <a:off x="5119627" y="2888580"/>
              <a:ext cx="799678" cy="715165"/>
            </a:xfrm>
            <a:prstGeom prst="rect">
              <a:avLst/>
            </a:prstGeom>
            <a:noFill/>
            <a:ln>
              <a:noFill/>
            </a:ln>
          </p:spPr>
        </p:pic>
        <p:pic>
          <p:nvPicPr>
            <p:cNvPr id="9" name="Google Shape;1043;p60">
              <a:extLst>
                <a:ext uri="{FF2B5EF4-FFF2-40B4-BE49-F238E27FC236}">
                  <a16:creationId xmlns:a16="http://schemas.microsoft.com/office/drawing/2014/main" id="{71306442-B70B-01CC-5263-B6F82FD116DB}"/>
                </a:ext>
              </a:extLst>
            </p:cNvPr>
            <p:cNvPicPr preferRelativeResize="0"/>
            <p:nvPr/>
          </p:nvPicPr>
          <p:blipFill>
            <a:blip r:embed="rId2">
              <a:alphaModFix/>
            </a:blip>
            <a:stretch>
              <a:fillRect/>
            </a:stretch>
          </p:blipFill>
          <p:spPr>
            <a:xfrm rot="-3928290">
              <a:off x="6819871" y="2829424"/>
              <a:ext cx="713001" cy="637622"/>
            </a:xfrm>
            <a:prstGeom prst="rect">
              <a:avLst/>
            </a:prstGeom>
            <a:noFill/>
            <a:ln>
              <a:noFill/>
            </a:ln>
          </p:spPr>
        </p:pic>
        <p:pic>
          <p:nvPicPr>
            <p:cNvPr id="10" name="Google Shape;1044;p60">
              <a:extLst>
                <a:ext uri="{FF2B5EF4-FFF2-40B4-BE49-F238E27FC236}">
                  <a16:creationId xmlns:a16="http://schemas.microsoft.com/office/drawing/2014/main" id="{CEAC3571-3167-E64A-BDA6-1CD6D56EA8A3}"/>
                </a:ext>
              </a:extLst>
            </p:cNvPr>
            <p:cNvPicPr preferRelativeResize="0"/>
            <p:nvPr/>
          </p:nvPicPr>
          <p:blipFill>
            <a:blip r:embed="rId3">
              <a:alphaModFix/>
            </a:blip>
            <a:stretch>
              <a:fillRect/>
            </a:stretch>
          </p:blipFill>
          <p:spPr>
            <a:xfrm rot="8100000">
              <a:off x="6900594" y="1491964"/>
              <a:ext cx="799856" cy="756029"/>
            </a:xfrm>
            <a:prstGeom prst="rect">
              <a:avLst/>
            </a:prstGeom>
            <a:noFill/>
            <a:ln>
              <a:noFill/>
            </a:ln>
          </p:spPr>
        </p:pic>
        <p:pic>
          <p:nvPicPr>
            <p:cNvPr id="11" name="Google Shape;1045;p60">
              <a:extLst>
                <a:ext uri="{FF2B5EF4-FFF2-40B4-BE49-F238E27FC236}">
                  <a16:creationId xmlns:a16="http://schemas.microsoft.com/office/drawing/2014/main" id="{C5197585-0510-10D1-6573-ACBA8D51D139}"/>
                </a:ext>
              </a:extLst>
            </p:cNvPr>
            <p:cNvPicPr preferRelativeResize="0"/>
            <p:nvPr/>
          </p:nvPicPr>
          <p:blipFill>
            <a:blip r:embed="rId2">
              <a:alphaModFix/>
            </a:blip>
            <a:stretch>
              <a:fillRect/>
            </a:stretch>
          </p:blipFill>
          <p:spPr>
            <a:xfrm rot="-1799960">
              <a:off x="7098878" y="1130487"/>
              <a:ext cx="799680" cy="715163"/>
            </a:xfrm>
            <a:prstGeom prst="rect">
              <a:avLst/>
            </a:prstGeom>
            <a:noFill/>
            <a:ln>
              <a:noFill/>
            </a:ln>
          </p:spPr>
        </p:pic>
        <p:pic>
          <p:nvPicPr>
            <p:cNvPr id="12" name="Google Shape;1046;p60">
              <a:extLst>
                <a:ext uri="{FF2B5EF4-FFF2-40B4-BE49-F238E27FC236}">
                  <a16:creationId xmlns:a16="http://schemas.microsoft.com/office/drawing/2014/main" id="{B6819E73-D714-0B16-A5FB-0EF057606909}"/>
                </a:ext>
              </a:extLst>
            </p:cNvPr>
            <p:cNvPicPr preferRelativeResize="0"/>
            <p:nvPr/>
          </p:nvPicPr>
          <p:blipFill>
            <a:blip r:embed="rId4">
              <a:alphaModFix/>
            </a:blip>
            <a:stretch>
              <a:fillRect/>
            </a:stretch>
          </p:blipFill>
          <p:spPr>
            <a:xfrm rot="16">
              <a:off x="5903745" y="1056263"/>
              <a:ext cx="1511980" cy="2245458"/>
            </a:xfrm>
            <a:prstGeom prst="rect">
              <a:avLst/>
            </a:prstGeom>
            <a:noFill/>
            <a:ln>
              <a:noFill/>
            </a:ln>
          </p:spPr>
        </p:pic>
        <p:pic>
          <p:nvPicPr>
            <p:cNvPr id="13" name="Google Shape;1047;p60">
              <a:extLst>
                <a:ext uri="{FF2B5EF4-FFF2-40B4-BE49-F238E27FC236}">
                  <a16:creationId xmlns:a16="http://schemas.microsoft.com/office/drawing/2014/main" id="{69512FEA-3D9C-E29A-6FD0-5C2A35F4B7E6}"/>
                </a:ext>
              </a:extLst>
            </p:cNvPr>
            <p:cNvPicPr preferRelativeResize="0"/>
            <p:nvPr/>
          </p:nvPicPr>
          <p:blipFill>
            <a:blip r:embed="rId5">
              <a:alphaModFix/>
            </a:blip>
            <a:stretch>
              <a:fillRect/>
            </a:stretch>
          </p:blipFill>
          <p:spPr>
            <a:xfrm rot="899983">
              <a:off x="6462669" y="3283764"/>
              <a:ext cx="1508595" cy="1149089"/>
            </a:xfrm>
            <a:prstGeom prst="rect">
              <a:avLst/>
            </a:prstGeom>
            <a:noFill/>
            <a:ln>
              <a:noFill/>
            </a:ln>
          </p:spPr>
        </p:pic>
        <p:pic>
          <p:nvPicPr>
            <p:cNvPr id="14" name="Google Shape;1048;p60">
              <a:extLst>
                <a:ext uri="{FF2B5EF4-FFF2-40B4-BE49-F238E27FC236}">
                  <a16:creationId xmlns:a16="http://schemas.microsoft.com/office/drawing/2014/main" id="{3DB7206E-B7CC-45DE-DBCB-EB3E79B90DA3}"/>
                </a:ext>
              </a:extLst>
            </p:cNvPr>
            <p:cNvPicPr preferRelativeResize="0"/>
            <p:nvPr/>
          </p:nvPicPr>
          <p:blipFill>
            <a:blip r:embed="rId6">
              <a:alphaModFix/>
            </a:blip>
            <a:stretch>
              <a:fillRect/>
            </a:stretch>
          </p:blipFill>
          <p:spPr>
            <a:xfrm rot="-55">
              <a:off x="6029071" y="3074715"/>
              <a:ext cx="1105072" cy="1147885"/>
            </a:xfrm>
            <a:prstGeom prst="rect">
              <a:avLst/>
            </a:prstGeom>
            <a:noFill/>
            <a:ln>
              <a:noFill/>
            </a:ln>
          </p:spPr>
        </p:pic>
        <p:pic>
          <p:nvPicPr>
            <p:cNvPr id="15" name="Google Shape;1049;p60">
              <a:extLst>
                <a:ext uri="{FF2B5EF4-FFF2-40B4-BE49-F238E27FC236}">
                  <a16:creationId xmlns:a16="http://schemas.microsoft.com/office/drawing/2014/main" id="{DC75712A-F8EB-5D7E-70CB-2D562B2050B7}"/>
                </a:ext>
              </a:extLst>
            </p:cNvPr>
            <p:cNvPicPr preferRelativeResize="0"/>
            <p:nvPr/>
          </p:nvPicPr>
          <p:blipFill>
            <a:blip r:embed="rId7">
              <a:alphaModFix/>
            </a:blip>
            <a:stretch>
              <a:fillRect/>
            </a:stretch>
          </p:blipFill>
          <p:spPr>
            <a:xfrm rot="21">
              <a:off x="5455713" y="2922852"/>
              <a:ext cx="1412416" cy="1219032"/>
            </a:xfrm>
            <a:prstGeom prst="rect">
              <a:avLst/>
            </a:prstGeom>
            <a:noFill/>
            <a:ln>
              <a:noFill/>
            </a:ln>
          </p:spPr>
        </p:pic>
        <p:pic>
          <p:nvPicPr>
            <p:cNvPr id="16" name="Google Shape;1050;p60">
              <a:extLst>
                <a:ext uri="{FF2B5EF4-FFF2-40B4-BE49-F238E27FC236}">
                  <a16:creationId xmlns:a16="http://schemas.microsoft.com/office/drawing/2014/main" id="{6EC6EB02-B4CF-0443-DF38-10FA5E498D0A}"/>
                </a:ext>
              </a:extLst>
            </p:cNvPr>
            <p:cNvPicPr preferRelativeResize="0"/>
            <p:nvPr/>
          </p:nvPicPr>
          <p:blipFill>
            <a:blip r:embed="rId8">
              <a:alphaModFix/>
            </a:blip>
            <a:stretch>
              <a:fillRect/>
            </a:stretch>
          </p:blipFill>
          <p:spPr>
            <a:xfrm>
              <a:off x="7078069" y="3276676"/>
              <a:ext cx="687367" cy="245340"/>
            </a:xfrm>
            <a:prstGeom prst="rect">
              <a:avLst/>
            </a:prstGeom>
            <a:noFill/>
            <a:ln>
              <a:noFill/>
            </a:ln>
          </p:spPr>
        </p:pic>
        <p:pic>
          <p:nvPicPr>
            <p:cNvPr id="17" name="Google Shape;1051;p60">
              <a:extLst>
                <a:ext uri="{FF2B5EF4-FFF2-40B4-BE49-F238E27FC236}">
                  <a16:creationId xmlns:a16="http://schemas.microsoft.com/office/drawing/2014/main" id="{306AD68D-866D-9D80-8A29-3EEAE512B10A}"/>
                </a:ext>
              </a:extLst>
            </p:cNvPr>
            <p:cNvPicPr preferRelativeResize="0"/>
            <p:nvPr/>
          </p:nvPicPr>
          <p:blipFill>
            <a:blip r:embed="rId3">
              <a:alphaModFix/>
            </a:blip>
            <a:stretch>
              <a:fillRect/>
            </a:stretch>
          </p:blipFill>
          <p:spPr>
            <a:xfrm rot="7200054">
              <a:off x="7673859" y="2587684"/>
              <a:ext cx="373248" cy="352780"/>
            </a:xfrm>
            <a:prstGeom prst="rect">
              <a:avLst/>
            </a:prstGeom>
            <a:noFill/>
            <a:ln>
              <a:noFill/>
            </a:ln>
          </p:spPr>
        </p:pic>
        <p:pic>
          <p:nvPicPr>
            <p:cNvPr id="18" name="Google Shape;1052;p60">
              <a:extLst>
                <a:ext uri="{FF2B5EF4-FFF2-40B4-BE49-F238E27FC236}">
                  <a16:creationId xmlns:a16="http://schemas.microsoft.com/office/drawing/2014/main" id="{D5AFEAE2-A96B-081A-E5E2-DF6528DD3E54}"/>
                </a:ext>
              </a:extLst>
            </p:cNvPr>
            <p:cNvPicPr preferRelativeResize="0"/>
            <p:nvPr/>
          </p:nvPicPr>
          <p:blipFill>
            <a:blip r:embed="rId2">
              <a:alphaModFix/>
            </a:blip>
            <a:stretch>
              <a:fillRect/>
            </a:stretch>
          </p:blipFill>
          <p:spPr>
            <a:xfrm rot="-6300229">
              <a:off x="5672988" y="780088"/>
              <a:ext cx="393716" cy="352097"/>
            </a:xfrm>
            <a:prstGeom prst="rect">
              <a:avLst/>
            </a:prstGeom>
            <a:noFill/>
            <a:ln>
              <a:noFill/>
            </a:ln>
          </p:spPr>
        </p:pic>
      </p:grpSp>
      <p:pic>
        <p:nvPicPr>
          <p:cNvPr id="20" name="Picture 19" descr="A logo for a school&#10;&#10;Description automatically generated">
            <a:extLst>
              <a:ext uri="{FF2B5EF4-FFF2-40B4-BE49-F238E27FC236}">
                <a16:creationId xmlns:a16="http://schemas.microsoft.com/office/drawing/2014/main" id="{788F650F-6A8D-445D-DC57-BB2F0F4B8362}"/>
              </a:ext>
            </a:extLst>
          </p:cNvPr>
          <p:cNvPicPr>
            <a:picLocks noChangeAspect="1"/>
          </p:cNvPicPr>
          <p:nvPr/>
        </p:nvPicPr>
        <p:blipFill>
          <a:blip r:embed="rId9"/>
          <a:stretch>
            <a:fillRect/>
          </a:stretch>
        </p:blipFill>
        <p:spPr>
          <a:xfrm>
            <a:off x="5428418" y="3406765"/>
            <a:ext cx="2019128" cy="1582492"/>
          </a:xfrm>
          <a:prstGeom prst="rect">
            <a:avLst/>
          </a:prstGeom>
        </p:spPr>
      </p:pic>
      <p:pic>
        <p:nvPicPr>
          <p:cNvPr id="21" name="Google Shape;530;p34">
            <a:extLst>
              <a:ext uri="{FF2B5EF4-FFF2-40B4-BE49-F238E27FC236}">
                <a16:creationId xmlns:a16="http://schemas.microsoft.com/office/drawing/2014/main" id="{475E8C18-4B3E-BE25-1D13-A45084295C01}"/>
              </a:ext>
            </a:extLst>
          </p:cNvPr>
          <p:cNvPicPr preferRelativeResize="0"/>
          <p:nvPr/>
        </p:nvPicPr>
        <p:blipFill>
          <a:blip r:embed="rId2">
            <a:alphaModFix/>
          </a:blip>
          <a:stretch>
            <a:fillRect/>
          </a:stretch>
        </p:blipFill>
        <p:spPr>
          <a:xfrm rot="-6300114">
            <a:off x="718943" y="-168090"/>
            <a:ext cx="735687" cy="1538536"/>
          </a:xfrm>
          <a:prstGeom prst="rect">
            <a:avLst/>
          </a:prstGeom>
          <a:noFill/>
          <a:ln>
            <a:noFill/>
          </a:ln>
        </p:spPr>
      </p:pic>
    </p:spTree>
    <p:extLst>
      <p:ext uri="{BB962C8B-B14F-4D97-AF65-F5344CB8AC3E}">
        <p14:creationId xmlns:p14="http://schemas.microsoft.com/office/powerpoint/2010/main" val="3855173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7" name="Google Shape;527;p34"/>
          <p:cNvSpPr txBox="1"/>
          <p:nvPr/>
        </p:nvSpPr>
        <p:spPr>
          <a:xfrm>
            <a:off x="993248" y="149739"/>
            <a:ext cx="6550552" cy="717550"/>
          </a:xfrm>
          <a:prstGeom prst="rect">
            <a:avLst/>
          </a:prstGeom>
          <a:noFill/>
          <a:ln>
            <a:noFill/>
          </a:ln>
        </p:spPr>
        <p:txBody>
          <a:bodyPr spcFirstLastPara="1" wrap="square" lIns="91425" tIns="91425" rIns="0" bIns="91425" anchor="t" anchorCtr="0">
            <a:noAutofit/>
          </a:bodyPr>
          <a:lstStyle/>
          <a:p>
            <a:pPr marL="0" lvl="0" indent="0" algn="ctr" rtl="0">
              <a:spcBef>
                <a:spcPts val="0"/>
              </a:spcBef>
              <a:spcAft>
                <a:spcPts val="0"/>
              </a:spcAft>
              <a:buNone/>
            </a:pPr>
            <a:r>
              <a:rPr lang="en-US" sz="4000" dirty="0">
                <a:solidFill>
                  <a:schemeClr val="accent6"/>
                </a:solidFill>
                <a:latin typeface="Raleway SemiBold"/>
                <a:ea typeface="Raleway SemiBold"/>
                <a:cs typeface="Raleway SemiBold"/>
                <a:sym typeface="Raleway SemiBold"/>
              </a:rPr>
              <a:t>What is Title 1?</a:t>
            </a:r>
            <a:endParaRPr sz="4000" dirty="0">
              <a:solidFill>
                <a:schemeClr val="accent6"/>
              </a:solidFill>
              <a:latin typeface="Raleway SemiBold"/>
              <a:ea typeface="Raleway SemiBold"/>
              <a:cs typeface="Raleway SemiBold"/>
              <a:sym typeface="Raleway SemiBold"/>
            </a:endParaRPr>
          </a:p>
        </p:txBody>
      </p:sp>
      <p:pic>
        <p:nvPicPr>
          <p:cNvPr id="530" name="Google Shape;530;p34"/>
          <p:cNvPicPr preferRelativeResize="0"/>
          <p:nvPr/>
        </p:nvPicPr>
        <p:blipFill>
          <a:blip r:embed="rId3">
            <a:alphaModFix/>
          </a:blip>
          <a:stretch>
            <a:fillRect/>
          </a:stretch>
        </p:blipFill>
        <p:spPr>
          <a:xfrm rot="-6300114">
            <a:off x="418887" y="163840"/>
            <a:ext cx="977614" cy="1171898"/>
          </a:xfrm>
          <a:prstGeom prst="rect">
            <a:avLst/>
          </a:prstGeom>
          <a:noFill/>
          <a:ln>
            <a:noFill/>
          </a:ln>
        </p:spPr>
      </p:pic>
      <p:pic>
        <p:nvPicPr>
          <p:cNvPr id="531" name="Google Shape;531;p34"/>
          <p:cNvPicPr preferRelativeResize="0"/>
          <p:nvPr/>
        </p:nvPicPr>
        <p:blipFill>
          <a:blip r:embed="rId4">
            <a:alphaModFix/>
          </a:blip>
          <a:stretch>
            <a:fillRect/>
          </a:stretch>
        </p:blipFill>
        <p:spPr>
          <a:xfrm rot="8100107">
            <a:off x="8036634" y="200063"/>
            <a:ext cx="916619" cy="846782"/>
          </a:xfrm>
          <a:prstGeom prst="rect">
            <a:avLst/>
          </a:prstGeom>
          <a:noFill/>
          <a:ln>
            <a:noFill/>
          </a:ln>
        </p:spPr>
      </p:pic>
      <p:sp>
        <p:nvSpPr>
          <p:cNvPr id="6" name="TextBox 5">
            <a:extLst>
              <a:ext uri="{FF2B5EF4-FFF2-40B4-BE49-F238E27FC236}">
                <a16:creationId xmlns:a16="http://schemas.microsoft.com/office/drawing/2014/main" id="{E78F34E3-BDEC-F9ED-81F2-D474D6BFBC6F}"/>
              </a:ext>
            </a:extLst>
          </p:cNvPr>
          <p:cNvSpPr txBox="1"/>
          <p:nvPr/>
        </p:nvSpPr>
        <p:spPr>
          <a:xfrm>
            <a:off x="4478482" y="1070264"/>
            <a:ext cx="4428749" cy="3693319"/>
          </a:xfrm>
          <a:prstGeom prst="rect">
            <a:avLst/>
          </a:prstGeom>
          <a:noFill/>
        </p:spPr>
        <p:txBody>
          <a:bodyPr wrap="square" rtlCol="0">
            <a:spAutoFit/>
          </a:bodyPr>
          <a:lstStyle/>
          <a:p>
            <a:pPr eaLnBrk="1" hangingPunct="1">
              <a:buFontTx/>
              <a:buNone/>
            </a:pPr>
            <a:r>
              <a:rPr lang="en-US" altLang="en-US" sz="2600" dirty="0">
                <a:latin typeface="Times New Roman" panose="02020603050405020304" pitchFamily="18" charset="0"/>
              </a:rPr>
              <a:t>The </a:t>
            </a:r>
            <a:r>
              <a:rPr lang="en-US" altLang="en-US" sz="2600" dirty="0">
                <a:highlight>
                  <a:srgbClr val="FFFF00"/>
                </a:highlight>
                <a:latin typeface="Times New Roman" panose="02020603050405020304" pitchFamily="18" charset="0"/>
              </a:rPr>
              <a:t>purpose</a:t>
            </a:r>
            <a:r>
              <a:rPr lang="en-US" altLang="en-US" sz="2600" dirty="0">
                <a:latin typeface="Times New Roman" panose="02020603050405020304" pitchFamily="18" charset="0"/>
              </a:rPr>
              <a:t> of Title I is to ensure that all students have a fair, equal, and significant opportunity to obtain a high-quality education and reach, at a minimum, proficiency on challenging State academic achievement standards and state academic assessments. </a:t>
            </a:r>
          </a:p>
        </p:txBody>
      </p:sp>
      <p:sp>
        <p:nvSpPr>
          <p:cNvPr id="7" name="TextBox 6">
            <a:extLst>
              <a:ext uri="{FF2B5EF4-FFF2-40B4-BE49-F238E27FC236}">
                <a16:creationId xmlns:a16="http://schemas.microsoft.com/office/drawing/2014/main" id="{ED7E760C-F5F6-833F-4288-5064E5163C81}"/>
              </a:ext>
            </a:extLst>
          </p:cNvPr>
          <p:cNvSpPr txBox="1"/>
          <p:nvPr/>
        </p:nvSpPr>
        <p:spPr>
          <a:xfrm>
            <a:off x="477982" y="1246910"/>
            <a:ext cx="3864380" cy="3108543"/>
          </a:xfrm>
          <a:prstGeom prst="rect">
            <a:avLst/>
          </a:prstGeom>
          <a:noFill/>
        </p:spPr>
        <p:txBody>
          <a:bodyPr wrap="square" rtlCol="0">
            <a:spAutoFit/>
          </a:bodyPr>
          <a:lstStyle/>
          <a:p>
            <a:r>
              <a:rPr lang="en-US" altLang="en-US" sz="2800" dirty="0">
                <a:latin typeface="Times New Roman" panose="02020603050405020304" pitchFamily="18" charset="0"/>
              </a:rPr>
              <a:t>Title I is a program that is funded by the Federal Government that provides extra assistance to help students meet national and state achievement standards.</a:t>
            </a:r>
            <a:endParaRPr lang="en-US" sz="2800" dirty="0"/>
          </a:p>
        </p:txBody>
      </p:sp>
    </p:spTree>
    <p:extLst>
      <p:ext uri="{BB962C8B-B14F-4D97-AF65-F5344CB8AC3E}">
        <p14:creationId xmlns:p14="http://schemas.microsoft.com/office/powerpoint/2010/main" val="36862654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7" name="Google Shape;527;p34"/>
          <p:cNvSpPr txBox="1"/>
          <p:nvPr/>
        </p:nvSpPr>
        <p:spPr>
          <a:xfrm>
            <a:off x="993248" y="149739"/>
            <a:ext cx="6550552" cy="717550"/>
          </a:xfrm>
          <a:prstGeom prst="rect">
            <a:avLst/>
          </a:prstGeom>
          <a:noFill/>
          <a:ln>
            <a:noFill/>
          </a:ln>
        </p:spPr>
        <p:txBody>
          <a:bodyPr spcFirstLastPara="1" wrap="square" lIns="91425" tIns="91425" rIns="0" bIns="91425" anchor="t" anchorCtr="0">
            <a:noAutofit/>
          </a:bodyPr>
          <a:lstStyle/>
          <a:p>
            <a:pPr marL="0" lvl="0" indent="0" algn="ctr" rtl="0">
              <a:spcBef>
                <a:spcPts val="0"/>
              </a:spcBef>
              <a:spcAft>
                <a:spcPts val="0"/>
              </a:spcAft>
              <a:buNone/>
            </a:pPr>
            <a:r>
              <a:rPr lang="en-US" sz="4000" dirty="0">
                <a:solidFill>
                  <a:schemeClr val="accent6"/>
                </a:solidFill>
                <a:latin typeface="Raleway SemiBold"/>
                <a:ea typeface="Raleway SemiBold"/>
                <a:cs typeface="Raleway SemiBold"/>
                <a:sym typeface="Raleway SemiBold"/>
              </a:rPr>
              <a:t>What is Title 1?</a:t>
            </a:r>
            <a:endParaRPr sz="4000" dirty="0">
              <a:solidFill>
                <a:schemeClr val="accent6"/>
              </a:solidFill>
              <a:latin typeface="Raleway SemiBold"/>
              <a:ea typeface="Raleway SemiBold"/>
              <a:cs typeface="Raleway SemiBold"/>
              <a:sym typeface="Raleway SemiBold"/>
            </a:endParaRPr>
          </a:p>
        </p:txBody>
      </p:sp>
      <p:pic>
        <p:nvPicPr>
          <p:cNvPr id="530" name="Google Shape;530;p34"/>
          <p:cNvPicPr preferRelativeResize="0"/>
          <p:nvPr/>
        </p:nvPicPr>
        <p:blipFill>
          <a:blip r:embed="rId3">
            <a:alphaModFix/>
          </a:blip>
          <a:stretch>
            <a:fillRect/>
          </a:stretch>
        </p:blipFill>
        <p:spPr>
          <a:xfrm rot="-6300114">
            <a:off x="516915" y="36083"/>
            <a:ext cx="781557" cy="1224438"/>
          </a:xfrm>
          <a:prstGeom prst="rect">
            <a:avLst/>
          </a:prstGeom>
          <a:noFill/>
          <a:ln>
            <a:noFill/>
          </a:ln>
        </p:spPr>
      </p:pic>
      <p:pic>
        <p:nvPicPr>
          <p:cNvPr id="531" name="Google Shape;531;p34"/>
          <p:cNvPicPr preferRelativeResize="0"/>
          <p:nvPr/>
        </p:nvPicPr>
        <p:blipFill>
          <a:blip r:embed="rId4">
            <a:alphaModFix/>
          </a:blip>
          <a:stretch>
            <a:fillRect/>
          </a:stretch>
        </p:blipFill>
        <p:spPr>
          <a:xfrm rot="8100107">
            <a:off x="8079331" y="182378"/>
            <a:ext cx="855288" cy="819478"/>
          </a:xfrm>
          <a:prstGeom prst="rect">
            <a:avLst/>
          </a:prstGeom>
          <a:noFill/>
          <a:ln>
            <a:noFill/>
          </a:ln>
        </p:spPr>
      </p:pic>
      <p:sp>
        <p:nvSpPr>
          <p:cNvPr id="6" name="TextBox 5">
            <a:extLst>
              <a:ext uri="{FF2B5EF4-FFF2-40B4-BE49-F238E27FC236}">
                <a16:creationId xmlns:a16="http://schemas.microsoft.com/office/drawing/2014/main" id="{E78F34E3-BDEC-F9ED-81F2-D474D6BFBC6F}"/>
              </a:ext>
            </a:extLst>
          </p:cNvPr>
          <p:cNvSpPr txBox="1"/>
          <p:nvPr/>
        </p:nvSpPr>
        <p:spPr>
          <a:xfrm>
            <a:off x="3865418" y="847521"/>
            <a:ext cx="5278583" cy="4308872"/>
          </a:xfrm>
          <a:prstGeom prst="rect">
            <a:avLst/>
          </a:prstGeom>
          <a:noFill/>
        </p:spPr>
        <p:txBody>
          <a:bodyPr wrap="square" rtlCol="0">
            <a:spAutoFit/>
          </a:bodyPr>
          <a:lstStyle/>
          <a:p>
            <a:pPr algn="ctr" eaLnBrk="1" hangingPunct="1"/>
            <a:r>
              <a:rPr lang="en-US" altLang="en-US" sz="2800" b="1" dirty="0">
                <a:highlight>
                  <a:srgbClr val="FFFF00"/>
                </a:highlight>
                <a:latin typeface="Times New Roman" panose="02020603050405020304" pitchFamily="18" charset="0"/>
              </a:rPr>
              <a:t>How it Works!</a:t>
            </a:r>
          </a:p>
          <a:p>
            <a:pPr marL="457200" indent="-457200" eaLnBrk="1" hangingPunct="1">
              <a:buFont typeface="Arial" panose="020B0604020202020204" pitchFamily="34" charset="0"/>
              <a:buChar char="•"/>
            </a:pPr>
            <a:r>
              <a:rPr lang="en-US" altLang="en-US" sz="2400" dirty="0">
                <a:latin typeface="Times New Roman" panose="02020603050405020304" pitchFamily="18" charset="0"/>
              </a:rPr>
              <a:t>The federal government provides funding to states each year for Title I.  </a:t>
            </a:r>
          </a:p>
          <a:p>
            <a:pPr marL="457200" indent="-457200" eaLnBrk="1" hangingPunct="1">
              <a:lnSpc>
                <a:spcPct val="90000"/>
              </a:lnSpc>
              <a:buFont typeface="Arial" panose="020B0604020202020204" pitchFamily="34" charset="0"/>
              <a:buChar char="•"/>
            </a:pPr>
            <a:r>
              <a:rPr lang="en-US" altLang="en-US" sz="2400" dirty="0">
                <a:latin typeface="Times New Roman" panose="02020603050405020304" pitchFamily="18" charset="0"/>
              </a:rPr>
              <a:t>The State educational agencies send the money to the school district. </a:t>
            </a:r>
          </a:p>
          <a:p>
            <a:pPr marL="457200" indent="-457200" eaLnBrk="1" hangingPunct="1">
              <a:lnSpc>
                <a:spcPct val="90000"/>
              </a:lnSpc>
              <a:buFont typeface="Arial" panose="020B0604020202020204" pitchFamily="34" charset="0"/>
              <a:buChar char="•"/>
            </a:pPr>
            <a:r>
              <a:rPr lang="en-US" altLang="en-US" sz="2400" dirty="0">
                <a:latin typeface="Times New Roman" panose="02020603050405020304" pitchFamily="18" charset="0"/>
              </a:rPr>
              <a:t>The local school district identifies eligible schools and provides Title I resources.</a:t>
            </a:r>
          </a:p>
          <a:p>
            <a:pPr marL="457200" indent="-457200" eaLnBrk="1" hangingPunct="1">
              <a:lnSpc>
                <a:spcPct val="90000"/>
              </a:lnSpc>
              <a:buFont typeface="Arial" panose="020B0604020202020204" pitchFamily="34" charset="0"/>
              <a:buChar char="•"/>
            </a:pPr>
            <a:r>
              <a:rPr lang="en-US" altLang="en-US" sz="2400" dirty="0">
                <a:latin typeface="Times New Roman" panose="02020603050405020304" pitchFamily="18" charset="0"/>
              </a:rPr>
              <a:t>Title I serves children through </a:t>
            </a:r>
            <a:r>
              <a:rPr lang="en-US" altLang="en-US" sz="2400" i="1" dirty="0">
                <a:latin typeface="Times New Roman" panose="02020603050405020304" pitchFamily="18" charset="0"/>
              </a:rPr>
              <a:t>Schoolwide Programs</a:t>
            </a:r>
            <a:r>
              <a:rPr lang="en-US" altLang="en-US" sz="2400" dirty="0">
                <a:latin typeface="Times New Roman" panose="02020603050405020304" pitchFamily="18" charset="0"/>
              </a:rPr>
              <a:t> or </a:t>
            </a:r>
            <a:r>
              <a:rPr lang="en-US" altLang="en-US" sz="2400" i="1" dirty="0">
                <a:latin typeface="Times New Roman" panose="02020603050405020304" pitchFamily="18" charset="0"/>
              </a:rPr>
              <a:t>Targeted Assistance Programs.</a:t>
            </a:r>
          </a:p>
          <a:p>
            <a:pPr eaLnBrk="1" hangingPunct="1">
              <a:lnSpc>
                <a:spcPct val="90000"/>
              </a:lnSpc>
            </a:pPr>
            <a:endParaRPr lang="en-US" altLang="en-US" sz="2800" i="1" dirty="0">
              <a:latin typeface="Times New Roman" panose="02020603050405020304" pitchFamily="18" charset="0"/>
            </a:endParaRPr>
          </a:p>
        </p:txBody>
      </p:sp>
      <p:sp>
        <p:nvSpPr>
          <p:cNvPr id="7" name="TextBox 6">
            <a:extLst>
              <a:ext uri="{FF2B5EF4-FFF2-40B4-BE49-F238E27FC236}">
                <a16:creationId xmlns:a16="http://schemas.microsoft.com/office/drawing/2014/main" id="{ED7E760C-F5F6-833F-4288-5064E5163C81}"/>
              </a:ext>
            </a:extLst>
          </p:cNvPr>
          <p:cNvSpPr txBox="1"/>
          <p:nvPr/>
        </p:nvSpPr>
        <p:spPr>
          <a:xfrm>
            <a:off x="0" y="977494"/>
            <a:ext cx="4145973" cy="4032310"/>
          </a:xfrm>
          <a:prstGeom prst="rect">
            <a:avLst/>
          </a:prstGeom>
          <a:noFill/>
        </p:spPr>
        <p:txBody>
          <a:bodyPr wrap="square" rtlCol="0">
            <a:spAutoFit/>
          </a:bodyPr>
          <a:lstStyle/>
          <a:p>
            <a:pPr algn="ctr" eaLnBrk="1" hangingPunct="1"/>
            <a:r>
              <a:rPr lang="en-US" altLang="en-US" sz="2500" b="1" dirty="0">
                <a:highlight>
                  <a:srgbClr val="FFFF00"/>
                </a:highlight>
                <a:latin typeface="Times New Roman" panose="02020603050405020304" pitchFamily="18" charset="0"/>
              </a:rPr>
              <a:t>Goals</a:t>
            </a:r>
          </a:p>
          <a:p>
            <a:pPr marL="571500" indent="-571500" eaLnBrk="1" hangingPunct="1">
              <a:buFont typeface="Arial" panose="020B0604020202020204" pitchFamily="34" charset="0"/>
              <a:buChar char="•"/>
            </a:pPr>
            <a:r>
              <a:rPr lang="en-US" altLang="en-US" sz="2500" dirty="0">
                <a:latin typeface="Times New Roman" panose="02020603050405020304" pitchFamily="18" charset="0"/>
              </a:rPr>
              <a:t>Increase academic achievement</a:t>
            </a:r>
          </a:p>
          <a:p>
            <a:pPr marL="571500" indent="-571500" eaLnBrk="1" hangingPunct="1">
              <a:buFont typeface="Arial" panose="020B0604020202020204" pitchFamily="34" charset="0"/>
              <a:buChar char="•"/>
            </a:pPr>
            <a:r>
              <a:rPr lang="en-US" altLang="en-US" sz="2500" dirty="0">
                <a:latin typeface="Times New Roman" panose="02020603050405020304" pitchFamily="18" charset="0"/>
              </a:rPr>
              <a:t>Provide direct instructional support to students</a:t>
            </a:r>
          </a:p>
          <a:p>
            <a:pPr marL="571500" indent="-571500" eaLnBrk="1" hangingPunct="1">
              <a:buFont typeface="Arial" panose="020B0604020202020204" pitchFamily="34" charset="0"/>
              <a:buChar char="•"/>
            </a:pPr>
            <a:r>
              <a:rPr lang="en-US" altLang="en-US" sz="2500" dirty="0">
                <a:latin typeface="Times New Roman" panose="02020603050405020304" pitchFamily="18" charset="0"/>
              </a:rPr>
              <a:t>Provide professional development for teachers</a:t>
            </a:r>
          </a:p>
          <a:p>
            <a:pPr marL="571500" indent="-571500" eaLnBrk="1" hangingPunct="1">
              <a:buFont typeface="Arial" panose="020B0604020202020204" pitchFamily="34" charset="0"/>
              <a:buChar char="•"/>
            </a:pPr>
            <a:r>
              <a:rPr lang="en-US" altLang="en-US" sz="2500" dirty="0">
                <a:latin typeface="Times New Roman" panose="02020603050405020304" pitchFamily="18" charset="0"/>
              </a:rPr>
              <a:t>Promote parent education and involvement</a:t>
            </a:r>
          </a:p>
        </p:txBody>
      </p:sp>
    </p:spTree>
    <p:extLst>
      <p:ext uri="{BB962C8B-B14F-4D97-AF65-F5344CB8AC3E}">
        <p14:creationId xmlns:p14="http://schemas.microsoft.com/office/powerpoint/2010/main" val="827418272"/>
      </p:ext>
    </p:extLst>
  </p:cSld>
  <p:clrMapOvr>
    <a:masterClrMapping/>
  </p:clrMapOvr>
  <p:transition spd="slow">
    <p:push dir="u"/>
  </p:transition>
</p:sld>
</file>

<file path=ppt/theme/theme1.xml><?xml version="1.0" encoding="utf-8"?>
<a:theme xmlns:a="http://schemas.openxmlformats.org/drawingml/2006/main" name="Back to School Activities for Elementary by Slidesgo">
  <a:themeElements>
    <a:clrScheme name="Simple Light">
      <a:dk1>
        <a:srgbClr val="FFFFFF"/>
      </a:dk1>
      <a:lt1>
        <a:srgbClr val="FF4F52"/>
      </a:lt1>
      <a:dk2>
        <a:srgbClr val="FFF1C9"/>
      </a:dk2>
      <a:lt2>
        <a:srgbClr val="FFB042"/>
      </a:lt2>
      <a:accent1>
        <a:srgbClr val="C44D35"/>
      </a:accent1>
      <a:accent2>
        <a:srgbClr val="6AC25B"/>
      </a:accent2>
      <a:accent3>
        <a:srgbClr val="95DED8"/>
      </a:accent3>
      <a:accent4>
        <a:srgbClr val="0B5E65"/>
      </a:accent4>
      <a:accent5>
        <a:srgbClr val="783F04"/>
      </a:accent5>
      <a:accent6>
        <a:srgbClr val="053A3F"/>
      </a:accent6>
      <a:hlink>
        <a:srgbClr val="053A3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568</TotalTime>
  <Words>2068</Words>
  <Application>Microsoft Office PowerPoint</Application>
  <PresentationFormat>On-screen Show (16:9)</PresentationFormat>
  <Paragraphs>303</Paragraphs>
  <Slides>40</Slides>
  <Notes>28</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40</vt:i4>
      </vt:variant>
    </vt:vector>
  </HeadingPairs>
  <TitlesOfParts>
    <vt:vector size="56" baseType="lpstr">
      <vt:lpstr>Arial</vt:lpstr>
      <vt:lpstr>Baskerville Old Face</vt:lpstr>
      <vt:lpstr>Bebas Neue</vt:lpstr>
      <vt:lpstr>Bodoni MT</vt:lpstr>
      <vt:lpstr>Bookman Old Style</vt:lpstr>
      <vt:lpstr>Century Schoolbook</vt:lpstr>
      <vt:lpstr>Georgia</vt:lpstr>
      <vt:lpstr>Gill Sans MT</vt:lpstr>
      <vt:lpstr>Mali</vt:lpstr>
      <vt:lpstr>Raleway SemiBold</vt:lpstr>
      <vt:lpstr>Times New Roman</vt:lpstr>
      <vt:lpstr>Verdana</vt:lpstr>
      <vt:lpstr>Wingdings</vt:lpstr>
      <vt:lpstr>Wingdings 2</vt:lpstr>
      <vt:lpstr>Wingdings 3</vt:lpstr>
      <vt:lpstr>Back to School Activities for Elementary by Slidesgo</vt:lpstr>
      <vt:lpstr>WINRIDGE ELEMENTARY SCHOOL 2023-2024 Title One and Parent Information Meeting</vt:lpstr>
      <vt:lpstr>Welcome Back Wildcats! </vt:lpstr>
      <vt:lpstr>Mission: Winridge Elementary School’s mission is to provide a structured environment that will prepare students to become college and career ready. Vision: Winridge Elementary School, together with ALL stakeholders, will maintain a safe and high performing school where ALL students demonstrate good character, wellness, and  academic proficiency. </vt:lpstr>
      <vt:lpstr>Be Responsible Be Courteous  Be Safe Be Respectful Be Prepared </vt:lpstr>
      <vt:lpstr>Administration Dr. T. Shaffer, Principal H. Harley, Assistant Principal S. Jarrett, PLC Coach  Professional School Counselor S. Johnson School Social Worker B. Leigh  Office Staff J. McCullough </vt:lpstr>
      <vt:lpstr>Meet our School Social Worker:  Ms. Beverly Leigh, LCSW, LSSW  Leighbj@scsk12.org          901-416-7032  </vt:lpstr>
      <vt:lpstr>Agenda </vt:lpstr>
      <vt:lpstr>PowerPoint Presentation</vt:lpstr>
      <vt:lpstr>PowerPoint Presentation</vt:lpstr>
      <vt:lpstr>Parent’s Right to Know</vt:lpstr>
      <vt:lpstr>PowerPoint Presentation</vt:lpstr>
      <vt:lpstr>Parental Involvement</vt:lpstr>
      <vt:lpstr>WES Home-School Compact </vt:lpstr>
      <vt:lpstr>WES Parent and Family Engagement Plan </vt:lpstr>
      <vt:lpstr>PowerPoint Presentation</vt:lpstr>
      <vt:lpstr>Additional Assessments:</vt:lpstr>
      <vt:lpstr>School-Wide Goals  </vt:lpstr>
      <vt:lpstr>       WES Mastery Connect         Spring  Scores </vt:lpstr>
      <vt:lpstr>District/School Progress AYP Status</vt:lpstr>
      <vt:lpstr>PowerPoint Presentation</vt:lpstr>
      <vt:lpstr>School Information</vt:lpstr>
      <vt:lpstr>Parent Communication </vt:lpstr>
      <vt:lpstr>Parental Involvement</vt:lpstr>
      <vt:lpstr>Special Gifts Just for YOU!!</vt:lpstr>
      <vt:lpstr>Meet our Professional School Counselor:  Ms. S. Johnson</vt:lpstr>
      <vt:lpstr>What services do  school counselors provide?</vt:lpstr>
      <vt:lpstr>Student School-Wide Incentives</vt:lpstr>
      <vt:lpstr>Winridge Elementary School Behavior/Discipline Flow Chart  0-2 Conduct Marks/Slips eligible for “Conduct Counts” Party Contact parent/Guardian by phone and send letter home  </vt:lpstr>
      <vt:lpstr>Winridge Elementary School Behavior/Discipline Flow Chart</vt:lpstr>
      <vt:lpstr>Winridge Minor Incident Form (Conduct Slip)</vt:lpstr>
      <vt:lpstr>Teacher Disciplinary Referral 5 Conduct Slips</vt:lpstr>
      <vt:lpstr>Extreme Behaviors</vt:lpstr>
      <vt:lpstr>Student Support Team</vt:lpstr>
      <vt:lpstr>Student Referral Process</vt:lpstr>
      <vt:lpstr>The 504 Plan</vt:lpstr>
      <vt:lpstr>Who is eligible for 504?</vt:lpstr>
      <vt:lpstr>Attendance</vt:lpstr>
      <vt:lpstr>Uniform/Dress Code</vt:lpstr>
      <vt:lpstr>Bullying Overview:</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WINRIDGE ELEMENTARY SCHOOL 2022-2023 Title One Meeting</dc:title>
  <dc:creator>SHEILA I JOHNSON</dc:creator>
  <cp:lastModifiedBy>SHANIKA C JARRETT</cp:lastModifiedBy>
  <cp:revision>4</cp:revision>
  <dcterms:modified xsi:type="dcterms:W3CDTF">2023-08-22T17:25:07Z</dcterms:modified>
</cp:coreProperties>
</file>